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33"/>
  </p:notesMasterIdLst>
  <p:sldIdLst>
    <p:sldId id="256" r:id="rId3"/>
    <p:sldId id="257" r:id="rId4"/>
    <p:sldId id="258" r:id="rId5"/>
    <p:sldId id="280" r:id="rId6"/>
    <p:sldId id="268" r:id="rId7"/>
    <p:sldId id="269" r:id="rId8"/>
    <p:sldId id="259" r:id="rId9"/>
    <p:sldId id="282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4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tserrat" panose="02000505000000020004" pitchFamily="2" charset="0"/>
      <p:regular r:id="rId38"/>
      <p:bold r:id="rId39"/>
      <p:italic r:id="rId40"/>
      <p:boldItalic r:id="rId41"/>
    </p:embeddedFont>
    <p:embeddedFont>
      <p:font typeface="Raleway" panose="020B0503030101060003" pitchFamily="34" charset="0"/>
      <p:regular r:id="rId42"/>
      <p:bold r:id="rId43"/>
      <p:italic r:id="rId44"/>
      <p:boldItalic r:id="rId45"/>
    </p:embeddedFont>
    <p:embeddedFont>
      <p:font typeface="ＭＳ Ｐゴシック" panose="020B0600070205080204" pitchFamily="34" charset="-128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BCA"/>
    <a:srgbClr val="2A93D1"/>
    <a:srgbClr val="9E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97a36bc2_0_0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4f97a36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59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29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541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2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836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56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69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26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2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11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97a36bc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97a36bc2_0_63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4f97a36bc2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954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300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26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9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40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940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09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26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168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17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f97a36bc2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f97a36bc2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3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38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8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46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63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ac3dbc8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ac3dbc81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49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rase destaque _ box verde">
  <p:cSld name="5_Frase destaque _ box ver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flipH="1">
            <a:off x="-139" y="1689137"/>
            <a:ext cx="4716600" cy="2316600"/>
          </a:xfrm>
          <a:prstGeom prst="rect">
            <a:avLst/>
          </a:prstGeom>
          <a:solidFill>
            <a:srgbClr val="42B9B4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50825" y="1874981"/>
            <a:ext cx="41643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 rtl="0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pequeno, titulos de gráficos e textos">
  <p:cSld name="Título pequeno, titulos de gráficos e tex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268439" y="669956"/>
            <a:ext cx="57180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39BA"/>
              </a:buClr>
              <a:buSzPts val="2400"/>
              <a:buNone/>
              <a:defRPr sz="2400" b="1" i="0">
                <a:solidFill>
                  <a:srgbClr val="0039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Clr>
                <a:srgbClr val="494949"/>
              </a:buClr>
              <a:buSzPts val="2800"/>
              <a:buNone/>
              <a:defRPr>
                <a:solidFill>
                  <a:srgbClr val="494949"/>
                </a:solidFill>
              </a:defRPr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Clr>
                <a:srgbClr val="494949"/>
              </a:buClr>
              <a:buSzPts val="2400"/>
              <a:buNone/>
              <a:defRPr>
                <a:solidFill>
                  <a:srgbClr val="494949"/>
                </a:solidFill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rgbClr val="494949"/>
              </a:buClr>
              <a:buSzPts val="2000"/>
              <a:buNone/>
              <a:defRPr>
                <a:solidFill>
                  <a:srgbClr val="494949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rgbClr val="494949"/>
              </a:buClr>
              <a:buSzPts val="2000"/>
              <a:buNone/>
              <a:defRPr>
                <a:solidFill>
                  <a:srgbClr val="494949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57806" y="1240856"/>
            <a:ext cx="28305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494949"/>
              </a:buClr>
              <a:buSzPts val="1000"/>
              <a:buNone/>
              <a:defRPr sz="1000" b="1" i="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257807" y="1748998"/>
            <a:ext cx="2823600" cy="29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9BA"/>
              </a:buClr>
              <a:buSzPts val="1000"/>
              <a:buFont typeface="Arial"/>
              <a:buChar char="•"/>
              <a:defRPr sz="1000" b="0" i="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4"/>
          </p:nvPr>
        </p:nvSpPr>
        <p:spPr>
          <a:xfrm>
            <a:off x="3169549" y="1748998"/>
            <a:ext cx="2817000" cy="29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9BA"/>
              </a:buClr>
              <a:buSzPts val="1000"/>
              <a:buFont typeface="Arial"/>
              <a:buNone/>
              <a:defRPr sz="1000" b="0" i="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6066063" y="1748998"/>
            <a:ext cx="2817000" cy="29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6D00"/>
              </a:buClr>
              <a:buSzPts val="1000"/>
              <a:buFont typeface="Arial"/>
              <a:buChar char="•"/>
              <a:defRPr sz="1000" b="0" i="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ertura de Cap_opc 3C">
  <p:cSld name="Abertura de Cap_opc 3C">
    <p:bg>
      <p:bgPr>
        <a:solidFill>
          <a:srgbClr val="64C8C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35545" y="1559680"/>
            <a:ext cx="856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L="457200" lvl="0" indent="-22860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b="1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35546" y="2570332"/>
            <a:ext cx="55509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457200" lvl="0" indent="-228600" algn="l" rtl="0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1856622" y="1626057"/>
            <a:ext cx="291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Obrigado.</a:t>
            </a:r>
            <a:endParaRPr sz="3600" b="1" u="none" strike="noStrike" cap="none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 txBox="1"/>
          <p:nvPr/>
        </p:nvSpPr>
        <p:spPr>
          <a:xfrm>
            <a:off x="6156326" y="2180094"/>
            <a:ext cx="27003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caixaseguradora</a:t>
            </a: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.com.br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facebook.com/caixaseguradora</a:t>
            </a:r>
            <a:b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instagram.com/caixa_seguradora</a:t>
            </a:r>
            <a:b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youtube.com/caixaseguradora</a:t>
            </a:r>
            <a:b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linkedin.com/caixa-seguradora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- Azul">
  <p:cSld name="Capa - Azu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1555689" y="1506508"/>
            <a:ext cx="64254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555689" y="2969860"/>
            <a:ext cx="510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- Laranja">
  <p:cSld name="Capítulo - Laranja">
    <p:bg>
      <p:bgPr>
        <a:solidFill>
          <a:srgbClr val="E76B2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86080" y="2183130"/>
            <a:ext cx="51207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47040" y="0"/>
            <a:ext cx="1859400" cy="1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- Verde">
  <p:cSld name="Capítulo - Verde">
    <p:bg>
      <p:bgPr>
        <a:solidFill>
          <a:srgbClr val="29AEA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4875" y="0"/>
            <a:ext cx="44291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86080" y="2183130"/>
            <a:ext cx="51207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447040" y="0"/>
            <a:ext cx="1859400" cy="1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que + Tópicos">
  <p:cSld name="Destaque + Tópico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47040" y="184404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>
                <a:solidFill>
                  <a:schemeClr val="dk2"/>
                </a:solidFill>
              </a:defRPr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47039" y="479337"/>
            <a:ext cx="82296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BFB3"/>
              </a:buClr>
              <a:buSzPts val="4000"/>
              <a:buNone/>
              <a:defRPr sz="4000" b="1">
                <a:solidFill>
                  <a:srgbClr val="00BFB3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que + Texto">
  <p:cSld name="Destaque +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47040" y="477838"/>
            <a:ext cx="8229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7E579A"/>
              </a:buClr>
              <a:buSzPts val="4000"/>
              <a:buNone/>
              <a:defRPr sz="4000" b="1">
                <a:solidFill>
                  <a:srgbClr val="7E579A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47040" y="1870797"/>
            <a:ext cx="82296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Texto a direita">
  <p:cSld name="Imagem + Texto a direit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>
            <a:spLocks noGrp="1"/>
          </p:cNvSpPr>
          <p:nvPr>
            <p:ph type="pic" idx="2"/>
          </p:nvPr>
        </p:nvSpPr>
        <p:spPr>
          <a:xfrm>
            <a:off x="0" y="0"/>
            <a:ext cx="445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684218" y="477838"/>
            <a:ext cx="4082100" cy="1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2F93D1"/>
              </a:buClr>
              <a:buSzPts val="4000"/>
              <a:buNone/>
              <a:defRPr sz="4000" b="1">
                <a:solidFill>
                  <a:srgbClr val="2F93D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3"/>
          </p:nvPr>
        </p:nvSpPr>
        <p:spPr>
          <a:xfrm>
            <a:off x="4684218" y="1982509"/>
            <a:ext cx="40821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Texto a esquerda">
  <p:cSld name="Imagem + Texto a esquerd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383151" y="477838"/>
            <a:ext cx="4082100" cy="1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383151" y="1982509"/>
            <a:ext cx="40821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que + Texto (Azul)">
  <p:cSld name="Destaque + Texto (Azul)">
    <p:bg>
      <p:bgPr>
        <a:solidFill>
          <a:srgbClr val="308BCA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447040" y="1178791"/>
            <a:ext cx="8229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47040" y="2410883"/>
            <a:ext cx="82296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>
                <a:solidFill>
                  <a:srgbClr val="FFFFFF"/>
                </a:solidFill>
              </a:defRPr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rgbClr val="7B7772"/>
              </a:buClr>
              <a:buSzPts val="1600"/>
              <a:buChar char="–"/>
              <a:defRPr sz="1600">
                <a:solidFill>
                  <a:srgbClr val="7B7772"/>
                </a:solidFill>
              </a:defRPr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rgbClr val="7B7772"/>
              </a:buClr>
              <a:buSzPts val="1600"/>
              <a:buChar char="•"/>
              <a:defRPr sz="1600">
                <a:solidFill>
                  <a:srgbClr val="7B7772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7B7772"/>
              </a:buClr>
              <a:buSzPts val="1600"/>
              <a:buChar char="–"/>
              <a:defRPr sz="1600">
                <a:solidFill>
                  <a:srgbClr val="7B7772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7B7772"/>
              </a:buClr>
              <a:buSzPts val="1600"/>
              <a:buChar char="»"/>
              <a:defRPr sz="1600">
                <a:solidFill>
                  <a:srgbClr val="7B7772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Destaque a direita (Verde)">
  <p:cSld name="Imagem + Destaque a direita (Verde)">
    <p:bg>
      <p:bgPr>
        <a:solidFill>
          <a:srgbClr val="23A49E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0" y="0"/>
            <a:ext cx="445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4614948" y="1645121"/>
            <a:ext cx="45291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Destaque a esquerda (roxo)">
  <p:cSld name="Imagem + Destaque a esquerda (roxo)">
    <p:bg>
      <p:bgPr>
        <a:solidFill>
          <a:srgbClr val="5E277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sob imagem">
  <p:cSld name="Texto sob imagem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>
            <a:spLocks noGrp="1"/>
          </p:cNvSpPr>
          <p:nvPr>
            <p:ph type="body" idx="1"/>
          </p:nvPr>
        </p:nvSpPr>
        <p:spPr>
          <a:xfrm>
            <a:off x="0" y="1996922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em tela cheia">
  <p:cSld name="Imagem em tela cheia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pa - Azul">
  <p:cSld name="1_Capa - Azu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1555689" y="1506508"/>
            <a:ext cx="64254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2215424" y="2969860"/>
            <a:ext cx="510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2.xml"/><Relationship Id="rId18" Type="http://schemas.openxmlformats.org/officeDocument/2006/relationships/image" Target="../media/image5.png"/><Relationship Id="rId26" Type="http://schemas.openxmlformats.org/officeDocument/2006/relationships/image" Target="../media/image9.png"/><Relationship Id="rId3" Type="http://schemas.openxmlformats.org/officeDocument/2006/relationships/image" Target="../media/image4.jpg"/><Relationship Id="rId21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1.xml"/><Relationship Id="rId17" Type="http://schemas.openxmlformats.org/officeDocument/2006/relationships/slide" Target="slide29.xml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slide" Target="slide28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20.xml"/><Relationship Id="rId24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slide" Target="slide27.xml"/><Relationship Id="rId23" Type="http://schemas.openxmlformats.org/officeDocument/2006/relationships/image" Target="../media/image7.png"/><Relationship Id="rId10" Type="http://schemas.openxmlformats.org/officeDocument/2006/relationships/slide" Target="slide19.xml"/><Relationship Id="rId19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4.xml"/><Relationship Id="rId2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slide" Target="slide2.xml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28.jp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10.png"/><Relationship Id="rId15" Type="http://schemas.openxmlformats.org/officeDocument/2006/relationships/image" Target="../media/image38.png"/><Relationship Id="rId23" Type="http://schemas.openxmlformats.org/officeDocument/2006/relationships/image" Target="../media/image5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slide" Target="slide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2" name="Google Shape;112;p31"/>
          <p:cNvPicPr preferRelativeResize="0"/>
          <p:nvPr/>
        </p:nvPicPr>
        <p:blipFill rotWithShape="1">
          <a:blip r:embed="rId4">
            <a:alphaModFix/>
          </a:blip>
          <a:srcRect l="-10568" t="-26704" r="-26869" b="-10733"/>
          <a:stretch/>
        </p:blipFill>
        <p:spPr>
          <a:xfrm>
            <a:off x="0" y="1691042"/>
            <a:ext cx="3134587" cy="350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1">
            <a:hlinkClick r:id=""/>
          </p:cNvPr>
          <p:cNvSpPr txBox="1"/>
          <p:nvPr/>
        </p:nvSpPr>
        <p:spPr>
          <a:xfrm>
            <a:off x="6880150" y="4241950"/>
            <a:ext cx="174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5">
                    <a:lumMod val="90000"/>
                    <a:lumOff val="10000"/>
                  </a:schemeClr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INICIAR</a:t>
            </a:r>
            <a:endParaRPr sz="3000" b="1" dirty="0">
              <a:solidFill>
                <a:schemeClr val="accent5">
                  <a:lumMod val="90000"/>
                  <a:lumOff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62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213598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06849" y="1147969"/>
            <a:ext cx="551793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Em empreendimentos imobiliários, o Seguro Garantia, além de dar a segurança aos adquirentes de imóveis ainda não construídos ou em fase de construção, uma vez que garante indenização caso o imóvel não seja entregue nas condições e prazos do contrato, serve também como um atrativo de marketing às construtoras, já que estas podem dar aos compradores de seus empreendimentos, a certeza da entrega do imóvel ou o dinheiro pago por eles de </a:t>
            </a:r>
            <a:r>
              <a:rPr lang="pt-BR" altLang="pt-BR" sz="1000" dirty="0" smtClean="0">
                <a:latin typeface="Montserrat" panose="02000505000000020004" pitchFamily="2" charset="0"/>
              </a:rPr>
              <a:t>volta</a:t>
            </a:r>
            <a:r>
              <a:rPr lang="pt-BR" altLang="pt-BR" sz="1000" dirty="0">
                <a:latin typeface="Montserrat" panose="02000505000000020004" pitchFamily="2" charset="0"/>
              </a:rPr>
              <a:t>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Para o produtor rural e para a indústria da cadeia produtiva, o Seguro Garantia é um instrumento que dá a ele acesso ao mercado financeiro em melhores condições de negociação, isto porque, confere aos investidores a </a:t>
            </a:r>
            <a:r>
              <a:rPr lang="pt-BR" altLang="pt-BR" sz="1000" dirty="0" smtClean="0">
                <a:latin typeface="Montserrat" panose="02000505000000020004" pitchFamily="2" charset="0"/>
              </a:rPr>
              <a:t>tranquilidade </a:t>
            </a:r>
            <a:r>
              <a:rPr lang="pt-BR" altLang="pt-BR" sz="1000" dirty="0">
                <a:latin typeface="Montserrat" panose="02000505000000020004" pitchFamily="2" charset="0"/>
              </a:rPr>
              <a:t>necessária para investir mais neste setor, seja através de pré-pagamentos ou da compra de papéis da atividade rural</a:t>
            </a:r>
            <a:r>
              <a:rPr lang="pt-BR" altLang="pt-BR" sz="1000" dirty="0" smtClean="0">
                <a:latin typeface="Montserrat" panose="02000505000000020004" pitchFamily="2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 smtClean="0">
                <a:latin typeface="Montserrat" panose="02000505000000020004" pitchFamily="2" charset="0"/>
              </a:rPr>
              <a:t> </a:t>
            </a:r>
            <a:r>
              <a:rPr lang="pt-BR" altLang="pt-BR" sz="1100" dirty="0" smtClean="0"/>
              <a:t/>
            </a:r>
            <a:br>
              <a:rPr lang="pt-BR" altLang="pt-BR" sz="1100" dirty="0" smtClean="0"/>
            </a:b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2128531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Utilização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20125" y="1196003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11547" y="1199334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2.2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62" y="0"/>
            <a:ext cx="3086100" cy="5149199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213598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20125" y="1147969"/>
            <a:ext cx="5480817" cy="7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b="1" dirty="0">
                <a:latin typeface="Montserrat" panose="02000505000000020004" pitchFamily="2" charset="0"/>
              </a:rPr>
              <a:t>Indústria:</a:t>
            </a:r>
            <a:r>
              <a:rPr lang="pt-BR" altLang="pt-BR" sz="900" dirty="0">
                <a:latin typeface="Montserrat" panose="02000505000000020004" pitchFamily="2" charset="0"/>
              </a:rPr>
              <a:t> A Indústria é grande consumidora deste produto, pois com o seguro garantindo o cumprimento de suas obrigações contratuais, pode mais facilmente e com maiores vantagens negociar a antecipação de créditos contratuais junto a bancos ou obter adiantamentos junto aos seus clientes, tão necessários à manutenção de seu capital de giro.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b="1" dirty="0">
                <a:latin typeface="Montserrat" panose="02000505000000020004" pitchFamily="2" charset="0"/>
              </a:rPr>
              <a:t>Centro Financeiro:</a:t>
            </a:r>
            <a:r>
              <a:rPr lang="pt-BR" altLang="pt-BR" sz="900" dirty="0">
                <a:latin typeface="Montserrat" panose="02000505000000020004" pitchFamily="2" charset="0"/>
              </a:rPr>
              <a:t> Hoje o mercado financeiro busca condições para investir com maior segurança na cadeia produtiva e o seguro garantia pode ser um ótimo instrumento para lhe dar este conforto.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b="1" dirty="0">
                <a:latin typeface="Montserrat" panose="02000505000000020004" pitchFamily="2" charset="0"/>
              </a:rPr>
              <a:t>Energia:</a:t>
            </a:r>
            <a:r>
              <a:rPr lang="pt-BR" altLang="pt-BR" sz="900" dirty="0">
                <a:latin typeface="Montserrat" panose="02000505000000020004" pitchFamily="2" charset="0"/>
              </a:rPr>
              <a:t> Nos projetos de geração, transmissão e distribuição de energia, várias modalidades do seguro garantia podem ser utilizados.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b="1" dirty="0">
                <a:latin typeface="Montserrat" panose="02000505000000020004" pitchFamily="2" charset="0"/>
              </a:rPr>
              <a:t>Estradas:</a:t>
            </a:r>
            <a:r>
              <a:rPr lang="pt-BR" altLang="pt-BR" sz="900" dirty="0">
                <a:latin typeface="Montserrat" panose="02000505000000020004" pitchFamily="2" charset="0"/>
              </a:rPr>
              <a:t> Em concessões, construções ou recuperação de estradas, o seguro garantia também pode ser utilizado, trazendo grandes vantagens tanto para a empresa tomadora do seguro quanto ao segurado que terá a certeza de seu empreendimento realizado. </a:t>
            </a:r>
            <a:br>
              <a:rPr lang="pt-BR" altLang="pt-BR" sz="900" dirty="0">
                <a:latin typeface="Montserrat" panose="02000505000000020004" pitchFamily="2" charset="0"/>
              </a:rPr>
            </a:br>
            <a:endParaRPr lang="pt-BR" altLang="pt-BR" sz="900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900" dirty="0"/>
              <a:t/>
            </a:r>
            <a:br>
              <a:rPr lang="pt-BR" altLang="pt-BR" sz="900" dirty="0"/>
            </a:br>
            <a:endParaRPr lang="pt-BR" altLang="pt-BR" sz="900" dirty="0"/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2128531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Utilização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36843" y="1198047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28265" y="1201378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37" y="-5724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1343915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06849" y="1147969"/>
            <a:ext cx="566157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O Seguro Garantia é um ramo relativamente novo no Brasil. Teve impulso com a construção da Usina Hidrelétrica de Itaipu a partir de 1978 e voltou a crescer a partir de 1994, com o ingresso do Brasil no Acordo de Basiléia e com a criação da Lei de Licitações e Concessões.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O Decreto Lei 200 estabelece a opção de caução através de seguro e então é emitida a primeira apólice em 1967, mas somente 26 anos depois, ou seja, em 1993 é constituída a primeira seguradora especializada para operar nesta modalidade.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O ramo Garantia ainda não é representativo no contexto do Mercado Brasileiro de Seguros, ao contrário de outros países, até mesmo da América Latina, onde o ramo está muito mais desenvolvido. Mas foi o que apresentou maior crescimento, de 1995 até 2000, alcançou a marca de 1.411%, contra 87% de todos os ramos operados no país.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Mesmo com os resultados positivos, o potencial do mercado brasileiro tem ainda muito a ser explorado, principalmente no que se refere às modalidades pouco utilizadas.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1336465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20125" y="1196003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11547" y="1199334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54010"/>
          <a:stretch/>
        </p:blipFill>
        <p:spPr>
          <a:xfrm>
            <a:off x="-60011" y="0"/>
            <a:ext cx="2885244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3430168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82149" y="1521769"/>
            <a:ext cx="566157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900" dirty="0">
                <a:latin typeface="Montserrat" panose="02000505000000020004" pitchFamily="2" charset="0"/>
                <a:ea typeface="ＭＳ Ｐゴシック" pitchFamily="48" charset="-128"/>
              </a:rPr>
              <a:t>O Decreto-Lei 73, de 21 de novembro de 1966, tornou o seguro garantia obrigatório para incorporadores e construtores de imóveis. Ficou pendente, porém, sua regulamentação através do Conselho Nacional De Seguros Privados – CNSP.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900" dirty="0">
                <a:latin typeface="Montserrat" panose="02000505000000020004" pitchFamily="2" charset="0"/>
                <a:ea typeface="ＭＳ Ｐゴシック" pitchFamily="48" charset="-128"/>
              </a:rPr>
              <a:t>O Decreto-Lei 200, de 25 de fevereiro de 1967, já incluía o seguro entre as modalidades de garantia que a administração direta e as autarquias podiam exigir dos licitantes; contudo nunca lhe deram importância.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900" dirty="0">
                <a:latin typeface="Montserrat" panose="02000505000000020004" pitchFamily="2" charset="0"/>
                <a:ea typeface="ＭＳ Ｐゴシック" pitchFamily="48" charset="-128"/>
              </a:rPr>
              <a:t>Em substituição ao Decreto-Lei 200, entrou em vigor o Decreto-Lei 2.300, de 21 de novembro de 1986, e mais uma vez o seguro estava presente ao lado da Fiança Bancária e da Caução.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900" dirty="0">
                <a:latin typeface="Montserrat" panose="02000505000000020004" pitchFamily="2" charset="0"/>
                <a:ea typeface="ＭＳ Ｐゴシック" pitchFamily="48" charset="-128"/>
              </a:rPr>
              <a:t>Na Lei 8.666, de 21 de junho de 1993, chamada de nova lei das licitações, após algumas discussões políticas, o Presidente da República vetou todos os artigos que faziam menção ao seguro, e a Lei foi promulgada sem abordar o assunto.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900" dirty="0">
                <a:latin typeface="Montserrat" panose="02000505000000020004" pitchFamily="2" charset="0"/>
                <a:ea typeface="ＭＳ Ｐゴシック" pitchFamily="48" charset="-128"/>
              </a:rPr>
              <a:t>A Lei 8.883, de 8 de junho de 1994, resolveu parte do engano. Recuperou o seguro como garantia possível, deixando a cargo do contratado escolher entre ele, a caução e a fiança, sempre que a autoridade exigir prestação de garantia nas contratações de obras, serviços e compras.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82449" y="165698"/>
            <a:ext cx="3573638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 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20125" y="1036513"/>
            <a:ext cx="2375154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27405" y="993776"/>
            <a:ext cx="236787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Legislação brasileira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9397" y="4394447"/>
            <a:ext cx="578201" cy="625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82149" y="1496423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82449" y="1508632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4.0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0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54010"/>
          <a:stretch/>
        </p:blipFill>
        <p:spPr>
          <a:xfrm>
            <a:off x="-60011" y="0"/>
            <a:ext cx="2885244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3447923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306025" y="1581018"/>
            <a:ext cx="566157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A exigência de caução, fiança ou avais em licitações e contratos, está estabelecida na nossa legislação nos artigos 1481 a 1504 do Código Civil, nos Decretos Lei nº 200/67, 73.140/73 e 2.300/86. No artigo 37, inciso XXI da Constituição, e finalmente nas Leis nº 8.666/93 e </a:t>
            </a:r>
            <a:r>
              <a:rPr lang="pt-BR" altLang="pt-BR" sz="1000" dirty="0" smtClean="0"/>
              <a:t>8.883/94</a:t>
            </a:r>
            <a:r>
              <a:rPr lang="pt-BR" altLang="pt-BR" sz="1000" dirty="0"/>
              <a:t>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O artigo 56 da lei 8.883/94 estabelece que: 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A critério da autoridade competente, em cada caso, e desde que prevista no instrumento convocatório, poderá ser exigida prestação de garantia nas contratações de obras, serviços e compras. 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/>
              <a:t>Caberá ao contratado optar por uma das seguintes modalidades de garantia: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/>
              <a:t>I. Caução em dinheiro ou títulos da dívida pública;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/>
              <a:t>II. Seguro garantia;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/>
              <a:t>III. Fiança Bancária.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62135" y="183446"/>
            <a:ext cx="3440473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20124" y="1172281"/>
            <a:ext cx="2154739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29087" y="1124857"/>
            <a:ext cx="226027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Legislação brasileira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219301" y="1629052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219601" y="1641261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4.1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2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54010"/>
          <a:stretch/>
        </p:blipFill>
        <p:spPr>
          <a:xfrm>
            <a:off x="-60011" y="0"/>
            <a:ext cx="2885244" cy="5143500"/>
          </a:xfrm>
          <a:prstGeom prst="rect">
            <a:avLst/>
          </a:prstGeom>
        </p:spPr>
      </p:pic>
      <p:sp>
        <p:nvSpPr>
          <p:cNvPr id="17" name="Google Shape;160;p34"/>
          <p:cNvSpPr/>
          <p:nvPr/>
        </p:nvSpPr>
        <p:spPr>
          <a:xfrm>
            <a:off x="3112675" y="2253397"/>
            <a:ext cx="1103713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67;p34"/>
          <p:cNvCxnSpPr/>
          <p:nvPr/>
        </p:nvCxnSpPr>
        <p:spPr>
          <a:xfrm rot="10800000" flipH="1">
            <a:off x="3142975" y="2688666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8;p34"/>
          <p:cNvCxnSpPr/>
          <p:nvPr/>
        </p:nvCxnSpPr>
        <p:spPr>
          <a:xfrm flipH="1">
            <a:off x="3143275" y="2691997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34"/>
          <p:cNvSpPr/>
          <p:nvPr/>
        </p:nvSpPr>
        <p:spPr>
          <a:xfrm>
            <a:off x="3112675" y="222143"/>
            <a:ext cx="3447923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50425" y="1291413"/>
            <a:ext cx="5661574" cy="73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>
                <a:latin typeface="Montserrat" panose="02000505000000020004" pitchFamily="2" charset="0"/>
              </a:rPr>
              <a:t>O mesmo artigo 56 estabelece que o percentual de garantia em relação ao valor do contrato não deverá exceder a 5%, mas admite que para casos especiais seja elevado para até 10%. </a:t>
            </a:r>
          </a:p>
          <a:p>
            <a:pPr algn="just" eaLnBrk="1" hangingPunct="1"/>
            <a:endParaRPr lang="pt-BR" altLang="pt-BR" sz="1000" dirty="0"/>
          </a:p>
          <a:p>
            <a:pPr algn="just" eaLnBrk="1" hangingPunct="1"/>
            <a:endParaRPr lang="pt-BR" altLang="pt-BR" sz="1050" b="1" dirty="0">
              <a:solidFill>
                <a:srgbClr val="FF9900"/>
              </a:solidFill>
            </a:endParaRP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000" dirty="0"/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3440473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20125" y="1074249"/>
            <a:ext cx="2161237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20211" y="1015073"/>
            <a:ext cx="2349051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Legislação brasileira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50425" y="1509518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50725" y="1512849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4.2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0;p34"/>
          <p:cNvSpPr/>
          <p:nvPr/>
        </p:nvSpPr>
        <p:spPr>
          <a:xfrm>
            <a:off x="3150424" y="3743250"/>
            <a:ext cx="954997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2" name="Google Shape;167;p34"/>
          <p:cNvCxnSpPr/>
          <p:nvPr/>
        </p:nvCxnSpPr>
        <p:spPr>
          <a:xfrm rot="10800000" flipH="1">
            <a:off x="3150425" y="4171399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68;p34"/>
          <p:cNvCxnSpPr/>
          <p:nvPr/>
        </p:nvCxnSpPr>
        <p:spPr>
          <a:xfrm flipH="1">
            <a:off x="3150725" y="4174730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CaixaDeTexto 2"/>
          <p:cNvSpPr txBox="1"/>
          <p:nvPr/>
        </p:nvSpPr>
        <p:spPr>
          <a:xfrm>
            <a:off x="3203172" y="226302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Risco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41884" y="2728478"/>
            <a:ext cx="5299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/>
            <a:r>
              <a:rPr lang="pt-BR" altLang="pt-BR" sz="1000" dirty="0">
                <a:latin typeface="Montserrat" panose="02000505000000020004" pitchFamily="2" charset="0"/>
              </a:rPr>
              <a:t>Ao ser analisado o risco, as seguradoras levam em consideração: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O contrato, suas cláusulas e condições, preço e prazo e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As qualidades do tomador, sua </a:t>
            </a:r>
            <a:r>
              <a:rPr lang="pt-BR" altLang="pt-BR" sz="1000" dirty="0" smtClean="0">
                <a:latin typeface="Montserrat" panose="02000505000000020004" pitchFamily="2" charset="0"/>
              </a:rPr>
              <a:t>idoneidade, organização</a:t>
            </a:r>
            <a:r>
              <a:rPr lang="pt-BR" altLang="pt-BR" sz="1000" dirty="0">
                <a:latin typeface="Montserrat" panose="02000505000000020004" pitchFamily="2" charset="0"/>
              </a:rPr>
              <a:t>, capacidade técnica e</a:t>
            </a:r>
          </a:p>
          <a:p>
            <a:pPr algn="just" eaLnBrk="1" hangingPunct="1"/>
            <a:r>
              <a:rPr lang="pt-BR" altLang="pt-BR" sz="1000" dirty="0">
                <a:latin typeface="Montserrat" panose="02000505000000020004" pitchFamily="2" charset="0"/>
              </a:rPr>
              <a:t>financeira.</a:t>
            </a:r>
            <a:endParaRPr lang="pt-BR" sz="1000" dirty="0">
              <a:latin typeface="Montserrat" panose="02000505000000020004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1006" y="374325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</a:rPr>
              <a:t>SUSEP: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63242" y="4241391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000" dirty="0">
                <a:latin typeface="Montserrat" panose="02000505000000020004" pitchFamily="2" charset="0"/>
              </a:rPr>
              <a:t>- Circular SUSEP 232/2003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25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4"/>
            <a:ext cx="3447923" cy="619242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306025" y="1581018"/>
            <a:ext cx="566157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000" dirty="0"/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36553"/>
            <a:ext cx="3440473" cy="68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096949" y="946314"/>
            <a:ext cx="4940799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36950" y="929683"/>
            <a:ext cx="4759574" cy="3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Principais Modalidades praticadas pelo mercado e coberturas 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37213" y="1379538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37513" y="1382869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13" y="1456580"/>
            <a:ext cx="4519081" cy="3150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25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4"/>
            <a:ext cx="3447923" cy="619242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36553"/>
            <a:ext cx="3440473" cy="68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19825" y="102881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20125" y="103214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5.1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25" y="1108640"/>
            <a:ext cx="4559948" cy="34452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85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4"/>
            <a:ext cx="3865174" cy="619242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4"/>
          <p:cNvSpPr txBox="1"/>
          <p:nvPr/>
        </p:nvSpPr>
        <p:spPr>
          <a:xfrm>
            <a:off x="3119825" y="127969"/>
            <a:ext cx="4168442" cy="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Mercado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50425" y="1352410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50725" y="1355741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0;p34"/>
          <p:cNvSpPr/>
          <p:nvPr/>
        </p:nvSpPr>
        <p:spPr>
          <a:xfrm>
            <a:off x="3126975" y="952151"/>
            <a:ext cx="1096563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1;p34"/>
          <p:cNvSpPr txBox="1"/>
          <p:nvPr/>
        </p:nvSpPr>
        <p:spPr>
          <a:xfrm>
            <a:off x="3119825" y="921824"/>
            <a:ext cx="1234864" cy="3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pt-BR" sz="1200" dirty="0" smtClean="0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Prêmio Direto</a:t>
            </a:r>
            <a:endParaRPr lang="pt-BR" sz="1200" dirty="0">
              <a:solidFill>
                <a:schemeClr val="bg1"/>
              </a:solidFill>
              <a:latin typeface="+mn-lt"/>
              <a:ea typeface="ＭＳ Ｐゴシック" pitchFamily="48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77504" y="4434293"/>
            <a:ext cx="16065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800" b="1" dirty="0">
                <a:cs typeface="Arial" panose="020B0604020202020204" pitchFamily="34" charset="0"/>
              </a:rPr>
              <a:t>Ramos: </a:t>
            </a:r>
            <a:r>
              <a:rPr lang="pt-BR" altLang="pt-BR" sz="800" dirty="0">
                <a:cs typeface="Arial" panose="020B0604020202020204" pitchFamily="34" charset="0"/>
              </a:rPr>
              <a:t>(40, 45, 75 )-Garantia.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760" r="220" b="18412"/>
          <a:stretch/>
        </p:blipFill>
        <p:spPr>
          <a:xfrm>
            <a:off x="3221593" y="1384917"/>
            <a:ext cx="5132294" cy="32314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7" b="29141"/>
          <a:stretch/>
        </p:blipFill>
        <p:spPr>
          <a:xfrm>
            <a:off x="4500978" y="998409"/>
            <a:ext cx="3716339" cy="3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25" y="0"/>
            <a:ext cx="3086100" cy="5143500"/>
          </a:xfrm>
          <a:prstGeom prst="rect">
            <a:avLst/>
          </a:prstGeom>
        </p:spPr>
      </p:pic>
      <p:sp>
        <p:nvSpPr>
          <p:cNvPr id="17" name="Google Shape;160;p34"/>
          <p:cNvSpPr/>
          <p:nvPr/>
        </p:nvSpPr>
        <p:spPr>
          <a:xfrm>
            <a:off x="3112675" y="2253397"/>
            <a:ext cx="1517626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67;p34"/>
          <p:cNvCxnSpPr/>
          <p:nvPr/>
        </p:nvCxnSpPr>
        <p:spPr>
          <a:xfrm rot="10800000" flipH="1">
            <a:off x="3142975" y="2688666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8;p34"/>
          <p:cNvCxnSpPr/>
          <p:nvPr/>
        </p:nvCxnSpPr>
        <p:spPr>
          <a:xfrm flipH="1">
            <a:off x="3143275" y="2691997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34"/>
          <p:cNvSpPr/>
          <p:nvPr/>
        </p:nvSpPr>
        <p:spPr>
          <a:xfrm>
            <a:off x="3112675" y="222143"/>
            <a:ext cx="3447923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42974" y="1311482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000" b="1" dirty="0">
                <a:latin typeface="Montserrat" panose="02000505000000020004" pitchFamily="2" charset="0"/>
              </a:rPr>
              <a:t>Seguro Garantia do Construtor</a:t>
            </a:r>
            <a:r>
              <a:rPr lang="pt-BR" altLang="pt-BR" sz="1000" dirty="0">
                <a:latin typeface="Montserrat" panose="02000505000000020004" pitchFamily="2" charset="0"/>
              </a:rPr>
              <a:t>: tem por finalidade garantir a conclusão do empreendimento habitacional financiado ou arrendado por “Contrato de Mútuo”, firmado entre a </a:t>
            </a:r>
            <a:r>
              <a:rPr lang="pt-BR" altLang="pt-BR" sz="1000" dirty="0" smtClean="0">
                <a:latin typeface="Montserrat" panose="02000505000000020004" pitchFamily="2" charset="0"/>
              </a:rPr>
              <a:t>EB finanças e seguros, </a:t>
            </a:r>
            <a:r>
              <a:rPr lang="pt-BR" altLang="pt-BR" sz="1000" dirty="0">
                <a:latin typeface="Montserrat" panose="02000505000000020004" pitchFamily="2" charset="0"/>
              </a:rPr>
              <a:t>Construtor e Mutuário, por meio da retomada da obra sinistrada, durante a vigência do seguro</a:t>
            </a:r>
            <a:r>
              <a:rPr lang="pt-BR" altLang="pt-BR" sz="1000" dirty="0" smtClean="0">
                <a:latin typeface="Montserrat" panose="02000505000000020004" pitchFamily="2" charset="0"/>
              </a:rPr>
              <a:t>.</a:t>
            </a:r>
            <a:endParaRPr lang="pt-BR" altLang="pt-BR" sz="1000" dirty="0">
              <a:latin typeface="Montserrat" panose="02000505000000020004" pitchFamily="2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3440473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20125" y="1074249"/>
            <a:ext cx="4061909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23127" y="1061399"/>
            <a:ext cx="3958907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Modalidade praticada pela </a:t>
            </a:r>
            <a:r>
              <a:rPr lang="pt-BR" altLang="pt-BR" sz="1200" b="1" dirty="0" smtClean="0">
                <a:solidFill>
                  <a:schemeClr val="bg1"/>
                </a:solidFill>
              </a:rPr>
              <a:t>EB Finanças e seguros: 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50425" y="1509518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50725" y="1512849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110498" y="2270738"/>
            <a:ext cx="164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A quem se destina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50426" y="2726497"/>
            <a:ext cx="58171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Exclusivamente à pessoa jurídica, empresas de engenharia ou construção civil que estiverem operando os seguintes programas de financiamento com a </a:t>
            </a:r>
            <a:r>
              <a:rPr lang="pt-BR" altLang="pt-BR" sz="1000" dirty="0" smtClean="0">
                <a:latin typeface="Montserrat" panose="02000505000000020004" pitchFamily="2" charset="0"/>
              </a:rPr>
              <a:t>EB Finanças e Seguros:</a:t>
            </a:r>
            <a:endParaRPr lang="pt-BR" altLang="pt-BR" sz="1000" dirty="0">
              <a:latin typeface="Montserrat" panose="02000505000000020004" pitchFamily="2" charset="0"/>
            </a:endParaRPr>
          </a:p>
          <a:p>
            <a:pPr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Imóvel na Planta – Recursos do FGTS (Associativo);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Imóvel na Planta – Recursos CAIXA (</a:t>
            </a:r>
            <a:r>
              <a:rPr lang="pt-BR" altLang="pt-BR" sz="1000" dirty="0" err="1">
                <a:latin typeface="Montserrat" panose="02000505000000020004" pitchFamily="2" charset="0"/>
              </a:rPr>
              <a:t>Prodecar</a:t>
            </a:r>
            <a:r>
              <a:rPr lang="pt-BR" altLang="pt-BR" sz="1000" dirty="0">
                <a:latin typeface="Montserrat" panose="02000505000000020004" pitchFamily="2" charset="0"/>
              </a:rPr>
              <a:t>);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Imóvel na Planta – Recursos SBPE;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Imóvel na Planta e/ou em construção (FAT);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Apoio à Produção 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Programa de Arrendamento Residencial – PAR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Minha casa minha vida </a:t>
            </a:r>
          </a:p>
        </p:txBody>
      </p:sp>
    </p:spTree>
    <p:extLst>
      <p:ext uri="{BB962C8B-B14F-4D97-AF65-F5344CB8AC3E}">
        <p14:creationId xmlns:p14="http://schemas.microsoft.com/office/powerpoint/2010/main" val="3926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0" y="-125949"/>
            <a:ext cx="2893253" cy="5279687"/>
          </a:xfrm>
          <a:prstGeom prst="rect">
            <a:avLst/>
          </a:prstGeom>
        </p:spPr>
      </p:pic>
      <p:cxnSp>
        <p:nvCxnSpPr>
          <p:cNvPr id="120" name="Google Shape;120;p32"/>
          <p:cNvCxnSpPr/>
          <p:nvPr/>
        </p:nvCxnSpPr>
        <p:spPr>
          <a:xfrm>
            <a:off x="2399949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32"/>
          <p:cNvCxnSpPr/>
          <p:nvPr/>
        </p:nvCxnSpPr>
        <p:spPr>
          <a:xfrm flipH="1">
            <a:off x="2577904" y="-1915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152044" y="241752"/>
            <a:ext cx="4290620" cy="2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SEGURO GARANTIA</a:t>
            </a:r>
            <a:endParaRPr sz="3500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32"/>
          <p:cNvSpPr txBox="1"/>
          <p:nvPr/>
        </p:nvSpPr>
        <p:spPr>
          <a:xfrm>
            <a:off x="3191358" y="1764649"/>
            <a:ext cx="5834167" cy="208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4" action="ppaction://hlinksldjump"/>
              </a:rPr>
              <a:t>Seguro Garantia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5" action="ppaction://hlinksldjump"/>
              </a:rPr>
              <a:t>Utilização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6" action="ppaction://hlinksldjump"/>
              </a:rPr>
              <a:t>Brasil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7" action="ppaction://hlinksldjump"/>
              </a:rPr>
              <a:t>Legislação Brasileira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8" action="ppaction://hlinksldjump"/>
              </a:rPr>
              <a:t>Modalidades praticadas pelo mercado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9" action="ppaction://hlinksldjump"/>
              </a:rPr>
              <a:t>Mercado Garantia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0" action="ppaction://hlinksldjump"/>
              </a:rPr>
              <a:t>Modalidade Praticadas pela EB 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1" action="ppaction://hlinksldjump"/>
              </a:rPr>
              <a:t>Partes Envolvidas no Seguro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2" action="ppaction://hlinksldjump"/>
              </a:rPr>
              <a:t>Vantagens 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3" action="ppaction://hlinksldjump"/>
              </a:rPr>
              <a:t>Acordo de Cosseguro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4" action="ppaction://hlinksldjump"/>
              </a:rPr>
              <a:t>Riscos Cobertos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5" action="ppaction://hlinksldjump"/>
              </a:rPr>
              <a:t>Isenção de Responsabilidade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6" action="ppaction://hlinksldjump"/>
              </a:rPr>
              <a:t>Participação Obrigatória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>
              <a:lnSpc>
                <a:spcPct val="150000"/>
              </a:lnSpc>
              <a:buClr>
                <a:schemeClr val="tx1"/>
              </a:buClr>
              <a:buSzPts val="1400"/>
              <a:buFont typeface="Arial"/>
              <a:buAutoNum type="arabicPeriod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noFill/>
                </a:uFill>
                <a:hlinkClick r:id="rId17" action="ppaction://hlinksldjump"/>
              </a:rPr>
              <a:t>Taxas</a:t>
            </a:r>
            <a:endParaRPr lang="pt-BR" sz="10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139700">
              <a:lnSpc>
                <a:spcPct val="150000"/>
              </a:lnSpc>
              <a:buClr>
                <a:schemeClr val="tx1"/>
              </a:buClr>
              <a:buSzPts val="1400"/>
            </a:pP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endParaRPr lang="pt-BR" sz="1200" b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noFill/>
              </a:u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AutoNum type="arabicPeriod"/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b="1" dirty="0">
              <a:solidFill>
                <a:srgbClr val="666666"/>
              </a:solidFill>
            </a:endParaRPr>
          </a:p>
        </p:txBody>
      </p:sp>
      <p:pic>
        <p:nvPicPr>
          <p:cNvPr id="124" name="Google Shape;124;p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7;p32"/>
          <p:cNvSpPr txBox="1"/>
          <p:nvPr/>
        </p:nvSpPr>
        <p:spPr>
          <a:xfrm>
            <a:off x="3191358" y="1042862"/>
            <a:ext cx="1934993" cy="58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Produtos</a:t>
            </a:r>
            <a:endParaRPr b="1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Escolha um tópico:</a:t>
            </a:r>
            <a:endParaRPr sz="1000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9531" y="510183"/>
            <a:ext cx="143226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666666"/>
              </a:buClr>
              <a:buSzPts val="1400"/>
            </a:pPr>
            <a:r>
              <a:rPr lang="pt-BR" sz="1200" b="1" dirty="0" smtClean="0">
                <a:solidFill>
                  <a:schemeClr val="tx1"/>
                </a:solidFill>
                <a:uFill>
                  <a:noFill/>
                </a:uFill>
                <a:hlinkClick r:id="rId19" action="ppaction://hlinksldjump"/>
              </a:rPr>
              <a:t>Quem Somos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5066" y="1179888"/>
            <a:ext cx="923651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666666"/>
              </a:buClr>
              <a:buSzPts val="1400"/>
            </a:pPr>
            <a:r>
              <a:rPr lang="pt-BR" sz="1200" b="1" dirty="0" smtClean="0">
                <a:solidFill>
                  <a:schemeClr val="tx1"/>
                </a:solidFill>
                <a:uFill>
                  <a:noFill/>
                </a:uFill>
                <a:hlinkClick r:id="rId20" action="ppaction://hlinksldjump"/>
              </a:rPr>
              <a:t>Clientes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74693" y="1848987"/>
            <a:ext cx="104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666666"/>
              </a:buClr>
              <a:buSzPts val="1400"/>
            </a:pPr>
            <a:r>
              <a:rPr lang="pt-BR" sz="1200" b="1" dirty="0" smtClean="0">
                <a:solidFill>
                  <a:schemeClr val="tx1"/>
                </a:solidFill>
                <a:uFill>
                  <a:noFill/>
                </a:uFill>
                <a:hlinkClick r:id="rId21" action="ppaction://hlinksldjump"/>
              </a:rPr>
              <a:t>Parceiros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8" y="1059225"/>
            <a:ext cx="604995" cy="604995"/>
          </a:xfrm>
          <a:prstGeom prst="rect">
            <a:avLst/>
          </a:prstGeom>
        </p:spPr>
      </p:pic>
      <p:pic>
        <p:nvPicPr>
          <p:cNvPr id="12" name="Imagem 1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388602"/>
            <a:ext cx="612716" cy="6127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2404" y="4570760"/>
            <a:ext cx="67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lang="en" sz="2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94467" y="2571800"/>
            <a:ext cx="1048049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666666"/>
              </a:buClr>
              <a:buSzPts val="1400"/>
            </a:pPr>
            <a:r>
              <a:rPr lang="pt-BR" sz="1200" b="1" dirty="0" smtClean="0">
                <a:solidFill>
                  <a:schemeClr val="tx1"/>
                </a:solidFill>
                <a:uFill>
                  <a:noFill/>
                </a:uFill>
                <a:hlinkClick r:id="rId24" action="ppaction://hlinksldjump"/>
              </a:rPr>
              <a:t>Contatos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2" y="1723934"/>
            <a:ext cx="619438" cy="619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8" y="2429416"/>
            <a:ext cx="619438" cy="61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39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33347" y="162961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algn="just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2000505000000020004" pitchFamily="2" charset="0"/>
              </a:rPr>
              <a:t>Seguradora</a:t>
            </a:r>
            <a:r>
              <a:rPr lang="pt-BR" sz="1000" dirty="0">
                <a:latin typeface="Montserrat" panose="02000505000000020004" pitchFamily="2" charset="0"/>
              </a:rPr>
              <a:t>: Quem garante a realização do contrato.</a:t>
            </a:r>
          </a:p>
          <a:p>
            <a:pPr algn="just">
              <a:defRPr/>
            </a:pPr>
            <a:endParaRPr lang="pt-BR" sz="1000" dirty="0"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2000505000000020004" pitchFamily="2" charset="0"/>
              </a:rPr>
              <a:t>Tomador</a:t>
            </a:r>
            <a:r>
              <a:rPr lang="pt-BR" sz="1000" dirty="0">
                <a:latin typeface="Montserrat" panose="02000505000000020004" pitchFamily="2" charset="0"/>
              </a:rPr>
              <a:t>: Pessoa Jurídica que assume a obrigação de construir, fornecer e prestar serviços, por meio de um contrato, contendo as obrigações estabelecidas. O Tomador é o risco, o interessado em cumprir o contrato. É ele quem paga o prêmio do seguro.</a:t>
            </a:r>
          </a:p>
          <a:p>
            <a:pPr algn="just">
              <a:defRPr/>
            </a:pPr>
            <a:endParaRPr lang="pt-BR" sz="1000" dirty="0"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2000505000000020004" pitchFamily="2" charset="0"/>
              </a:rPr>
              <a:t>Segurado</a:t>
            </a:r>
            <a:r>
              <a:rPr lang="pt-BR" sz="1000" dirty="0">
                <a:latin typeface="Montserrat" panose="02000505000000020004" pitchFamily="2" charset="0"/>
              </a:rPr>
              <a:t>: Pessoa física ou jurídica, contratante da obrigação junto ao Tomador.</a:t>
            </a:r>
          </a:p>
          <a:p>
            <a:pPr algn="just">
              <a:defRPr/>
            </a:pPr>
            <a:endParaRPr lang="pt-BR" sz="1000" dirty="0"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2000505000000020004" pitchFamily="2" charset="0"/>
              </a:rPr>
              <a:t>Corretora</a:t>
            </a:r>
            <a:r>
              <a:rPr lang="pt-BR" sz="1000" dirty="0">
                <a:latin typeface="Montserrat" panose="02000505000000020004" pitchFamily="2" charset="0"/>
              </a:rPr>
              <a:t>: Aquela que cria o relacionamento e comercializa o produto</a:t>
            </a:r>
            <a:r>
              <a:rPr lang="pt-BR" sz="1000" dirty="0">
                <a:latin typeface="Arial" charset="0"/>
              </a:rPr>
              <a:t>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10498" y="21830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10498" y="1392385"/>
            <a:ext cx="2517195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13501" y="1379535"/>
            <a:ext cx="2316538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defRPr/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Partes envolvidas no seguro: 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40798" y="1827654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41098" y="1830985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71" y="-953"/>
            <a:ext cx="3086100" cy="5143500"/>
          </a:xfrm>
          <a:prstGeom prst="rect">
            <a:avLst/>
          </a:prstGeom>
        </p:spPr>
      </p:pic>
      <p:sp>
        <p:nvSpPr>
          <p:cNvPr id="17" name="Google Shape;160;p34"/>
          <p:cNvSpPr/>
          <p:nvPr/>
        </p:nvSpPr>
        <p:spPr>
          <a:xfrm>
            <a:off x="3112674" y="2253397"/>
            <a:ext cx="3279247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67;p34"/>
          <p:cNvCxnSpPr/>
          <p:nvPr/>
        </p:nvCxnSpPr>
        <p:spPr>
          <a:xfrm rot="10800000" flipH="1">
            <a:off x="3142975" y="2688666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8;p34"/>
          <p:cNvCxnSpPr/>
          <p:nvPr/>
        </p:nvCxnSpPr>
        <p:spPr>
          <a:xfrm flipH="1">
            <a:off x="3143275" y="2691997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34"/>
          <p:cNvSpPr/>
          <p:nvPr/>
        </p:nvSpPr>
        <p:spPr>
          <a:xfrm>
            <a:off x="3112675" y="222143"/>
            <a:ext cx="5569686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50425" y="1337650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algn="just" eaLnBrk="1" hangingPunct="1"/>
            <a:r>
              <a:rPr lang="pt-BR" altLang="pt-BR" sz="1100" dirty="0">
                <a:latin typeface="Montserrat" panose="02000505000000020004" pitchFamily="2" charset="0"/>
              </a:rPr>
              <a:t>Garante a indenização, até o valor fixado na apólice, dos prejuízos decorrentes do inadimplemento do tomador, das obrigações assumidas no contrato firmado entre o segurado e coberto pela apólice.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42974" y="236004"/>
            <a:ext cx="5491214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altLang="pt-BR" sz="2800" b="1" dirty="0" err="1">
                <a:solidFill>
                  <a:srgbClr val="1F91D2"/>
                </a:solidFill>
              </a:rPr>
              <a:t>Seguro</a:t>
            </a:r>
            <a:r>
              <a:rPr lang="en-US" altLang="pt-BR" sz="2800" b="1" dirty="0">
                <a:solidFill>
                  <a:srgbClr val="1F91D2"/>
                </a:solidFill>
              </a:rPr>
              <a:t> </a:t>
            </a:r>
            <a:r>
              <a:rPr lang="en-US" altLang="pt-BR" sz="2800" b="1" dirty="0" err="1">
                <a:solidFill>
                  <a:srgbClr val="1F91D2"/>
                </a:solidFill>
              </a:rPr>
              <a:t>Garantia</a:t>
            </a:r>
            <a:r>
              <a:rPr lang="en-US" altLang="pt-BR" sz="2800" b="1" dirty="0">
                <a:solidFill>
                  <a:srgbClr val="1F91D2"/>
                </a:solidFill>
              </a:rPr>
              <a:t> do </a:t>
            </a:r>
            <a:r>
              <a:rPr lang="en-US" altLang="pt-BR" sz="2800" b="1" dirty="0" err="1">
                <a:solidFill>
                  <a:srgbClr val="1F91D2"/>
                </a:solidFill>
              </a:rPr>
              <a:t>Construtor</a:t>
            </a:r>
            <a:endParaRPr lang="en-US" altLang="pt-BR" sz="2800" b="1" dirty="0">
              <a:solidFill>
                <a:srgbClr val="1F91D2"/>
              </a:solidFill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20125" y="1074249"/>
            <a:ext cx="4107222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094801" y="1051155"/>
            <a:ext cx="4132546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Qual a importância do Seguro Garantia do Construtor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50425" y="1509518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50725" y="1512849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110498" y="2270738"/>
            <a:ext cx="328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Vantagens do Seguro Garantia Construtor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50426" y="2726497"/>
            <a:ext cx="58171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pt-BR" altLang="pt-BR" sz="1200" dirty="0">
                <a:latin typeface="Montserrat" panose="02000505000000020004" pitchFamily="2" charset="0"/>
              </a:rPr>
              <a:t>Produto elaborado para atender as exigências da </a:t>
            </a:r>
            <a:r>
              <a:rPr lang="pt-BR" altLang="pt-BR" sz="1200" dirty="0" smtClean="0">
                <a:latin typeface="Montserrat" panose="02000505000000020004" pitchFamily="2" charset="0"/>
              </a:rPr>
              <a:t>EB finanças e seguros, </a:t>
            </a:r>
            <a:r>
              <a:rPr lang="pt-BR" altLang="pt-BR" sz="1200" dirty="0">
                <a:latin typeface="Montserrat" panose="02000505000000020004" pitchFamily="2" charset="0"/>
              </a:rPr>
              <a:t>conforme seus manuais normativos;</a:t>
            </a:r>
          </a:p>
          <a:p>
            <a:pPr eaLnBrk="1" hangingPunct="1"/>
            <a:endParaRPr lang="pt-BR" altLang="pt-BR" sz="1200" dirty="0">
              <a:latin typeface="Montserrat" panose="02000505000000020004" pitchFamily="2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1200" dirty="0">
                <a:latin typeface="Montserrat" panose="02000505000000020004" pitchFamily="2" charset="0"/>
              </a:rPr>
              <a:t> Experiência acumulada na operacionalização deste produto;</a:t>
            </a:r>
          </a:p>
          <a:p>
            <a:pPr eaLnBrk="1" hangingPunct="1"/>
            <a:endParaRPr lang="pt-BR" altLang="pt-BR" sz="1200" dirty="0">
              <a:latin typeface="Montserrat" panose="02000505000000020004" pitchFamily="2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1200" dirty="0">
                <a:latin typeface="Montserrat" panose="02000505000000020004" pitchFamily="2" charset="0"/>
              </a:rPr>
              <a:t>A indenização é feita com a retomada da obra, diferentemente do praticado no mercado, que é a indenização em espécie.</a:t>
            </a:r>
          </a:p>
          <a:p>
            <a:pPr lvl="1" eaLnBrk="1" hangingPunct="1"/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22759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71" y="-953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7" y="141949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Em agosto de 2009, firmamos o acordo de cosseguro com a J </a:t>
            </a:r>
            <a:r>
              <a:rPr lang="pt-BR" altLang="pt-BR" sz="1000" dirty="0" err="1">
                <a:latin typeface="Montserrat" panose="02000505000000020004" pitchFamily="2" charset="0"/>
              </a:rPr>
              <a:t>Malucelli</a:t>
            </a:r>
            <a:r>
              <a:rPr lang="pt-BR" altLang="pt-BR" sz="1000" dirty="0">
                <a:latin typeface="Montserrat" panose="02000505000000020004" pitchFamily="2" charset="0"/>
              </a:rPr>
              <a:t> com objetivo de atendermos as demandas das construtoras que ingressarem no programa habitacional Minha Casa Minha Vida.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O Seguro Garantia é liderado pela </a:t>
            </a:r>
            <a:r>
              <a:rPr lang="pt-BR" altLang="pt-BR" sz="1000" b="1" dirty="0">
                <a:latin typeface="Montserrat" panose="02000505000000020004" pitchFamily="2" charset="0"/>
              </a:rPr>
              <a:t>J </a:t>
            </a:r>
            <a:r>
              <a:rPr lang="pt-BR" altLang="pt-BR" sz="1000" b="1" dirty="0" err="1">
                <a:latin typeface="Montserrat" panose="02000505000000020004" pitchFamily="2" charset="0"/>
              </a:rPr>
              <a:t>Malucelli</a:t>
            </a:r>
            <a:r>
              <a:rPr lang="pt-BR" altLang="pt-BR" sz="1000" dirty="0">
                <a:latin typeface="Montserrat" panose="02000505000000020004" pitchFamily="2" charset="0"/>
              </a:rPr>
              <a:t> com participação de 75%, com responsabilidade integral e direta  por todas atividades de análise, cadastro e classificação dos tomadores, execução das ações de subscrição, tarifação, aceitação, emissão de apólices e endossos, regulação de sinistros, execução das </a:t>
            </a:r>
            <a:r>
              <a:rPr lang="pt-BR" altLang="pt-BR" sz="1000" dirty="0" err="1">
                <a:latin typeface="Montserrat" panose="02000505000000020004" pitchFamily="2" charset="0"/>
              </a:rPr>
              <a:t>contragarantias</a:t>
            </a:r>
            <a:r>
              <a:rPr lang="pt-BR" altLang="pt-BR" sz="1000" dirty="0">
                <a:latin typeface="Montserrat" panose="02000505000000020004" pitchFamily="2" charset="0"/>
              </a:rPr>
              <a:t> e a </a:t>
            </a:r>
            <a:r>
              <a:rPr lang="pt-BR" altLang="pt-BR" sz="1000" b="1" dirty="0">
                <a:latin typeface="Montserrat" panose="02000505000000020004" pitchFamily="2" charset="0"/>
              </a:rPr>
              <a:t>Caixa Seguros</a:t>
            </a:r>
            <a:r>
              <a:rPr lang="pt-BR" altLang="pt-BR" sz="1000" dirty="0">
                <a:latin typeface="Montserrat" panose="02000505000000020004" pitchFamily="2" charset="0"/>
              </a:rPr>
              <a:t> como </a:t>
            </a:r>
            <a:r>
              <a:rPr lang="pt-BR" altLang="pt-BR" sz="1000" dirty="0" err="1">
                <a:latin typeface="Montserrat" panose="02000505000000020004" pitchFamily="2" charset="0"/>
              </a:rPr>
              <a:t>cosseguradora</a:t>
            </a:r>
            <a:r>
              <a:rPr lang="pt-BR" altLang="pt-BR" sz="1000" dirty="0">
                <a:latin typeface="Montserrat" panose="02000505000000020004" pitchFamily="2" charset="0"/>
              </a:rPr>
              <a:t> com participação de 25%.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 smtClean="0">
                <a:latin typeface="Montserrat" panose="02000505000000020004" pitchFamily="2" charset="0"/>
              </a:rPr>
              <a:t> → </a:t>
            </a:r>
            <a:r>
              <a:rPr lang="pt-BR" altLang="pt-BR" sz="1000" dirty="0">
                <a:latin typeface="Montserrat" panose="02000505000000020004" pitchFamily="2" charset="0"/>
              </a:rPr>
              <a:t>Desses 25% passamos 50%  em cota parte para o IRB- Brasil RE.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 smtClean="0">
                <a:latin typeface="Montserrat" panose="02000505000000020004" pitchFamily="2" charset="0"/>
              </a:rPr>
              <a:t> → </a:t>
            </a:r>
            <a:r>
              <a:rPr lang="pt-BR" altLang="pt-BR" sz="1000" dirty="0">
                <a:latin typeface="Montserrat" panose="02000505000000020004" pitchFamily="2" charset="0"/>
              </a:rPr>
              <a:t>O IRB nos paga 35% de “comissão” por essa operação que repassamos.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000" dirty="0" smtClean="0">
                <a:latin typeface="Montserrat" panose="02000505000000020004" pitchFamily="2" charset="0"/>
              </a:rPr>
              <a:t> Quando </a:t>
            </a:r>
            <a:r>
              <a:rPr lang="pt-BR" altLang="pt-BR" sz="1000" dirty="0">
                <a:latin typeface="Montserrat" panose="02000505000000020004" pitchFamily="2" charset="0"/>
              </a:rPr>
              <a:t>ultrapassa o valor automático do IRB e ele não aceita o risco facultativamente, recorremos a JM RE.</a:t>
            </a: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40797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5" y="1149056"/>
            <a:ext cx="1807594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35465" y="1125778"/>
            <a:ext cx="1807594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</a:rPr>
              <a:t>Acordo de Cosseguro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8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71" y="-953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7" y="141949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b="1" dirty="0"/>
              <a:t> </a:t>
            </a:r>
            <a:r>
              <a:rPr lang="pt-BR" altLang="pt-BR" sz="1000" b="1" dirty="0">
                <a:latin typeface="Montserrat" panose="02000505000000020004" pitchFamily="2" charset="0"/>
              </a:rPr>
              <a:t>Atendimento CAIXA e Construtor: </a:t>
            </a:r>
            <a:r>
              <a:rPr lang="pt-BR" altLang="pt-BR" sz="1000" dirty="0">
                <a:latin typeface="Montserrat" panose="02000505000000020004" pitchFamily="2" charset="0"/>
              </a:rPr>
              <a:t>FENAE Corretora, recepção e análise prévia da documentação, bem como a interlocução com a J </a:t>
            </a:r>
            <a:r>
              <a:rPr lang="pt-BR" altLang="pt-BR" sz="1000" dirty="0" err="1">
                <a:latin typeface="Montserrat" panose="02000505000000020004" pitchFamily="2" charset="0"/>
              </a:rPr>
              <a:t>Malucelli</a:t>
            </a:r>
            <a:r>
              <a:rPr lang="pt-BR" altLang="pt-BR" sz="1000" dirty="0">
                <a:latin typeface="Montserrat" panose="02000505000000020004" pitchFamily="2" charset="0"/>
              </a:rPr>
              <a:t>.</a:t>
            </a:r>
          </a:p>
          <a:p>
            <a:pPr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b="1" dirty="0">
                <a:latin typeface="Montserrat" panose="02000505000000020004" pitchFamily="2" charset="0"/>
              </a:rPr>
              <a:t> Emissão das apólices, endossos e regulação dos sinistros: </a:t>
            </a:r>
            <a:r>
              <a:rPr lang="pt-BR" altLang="pt-BR" sz="1000" dirty="0">
                <a:latin typeface="Montserrat" panose="02000505000000020004" pitchFamily="2" charset="0"/>
              </a:rPr>
              <a:t>Responsabilidade da J </a:t>
            </a:r>
            <a:r>
              <a:rPr lang="pt-BR" altLang="pt-BR" sz="1000" dirty="0" err="1">
                <a:latin typeface="Montserrat" panose="02000505000000020004" pitchFamily="2" charset="0"/>
              </a:rPr>
              <a:t>Malucelli</a:t>
            </a:r>
            <a:r>
              <a:rPr lang="pt-BR" altLang="pt-BR" sz="1000" dirty="0">
                <a:latin typeface="Montserrat" panose="02000505000000020004" pitchFamily="2" charset="0"/>
              </a:rPr>
              <a:t>.</a:t>
            </a:r>
          </a:p>
          <a:p>
            <a:pPr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Para as contratações efetivadas anterior ao contrato de cosseguro, a Caixa Seguros continua como responsável, inclusive em caso de endossos e sinistros.</a:t>
            </a:r>
            <a:endParaRPr lang="pt-BR" altLang="pt-BR" sz="1000" b="1" dirty="0">
              <a:solidFill>
                <a:srgbClr val="FF9900"/>
              </a:solidFill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12675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5" y="1149056"/>
            <a:ext cx="3021036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145088" y="1110846"/>
            <a:ext cx="301141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</a:rPr>
              <a:t>Acordo de Cosseguro Procedimentos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10.1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5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48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7" y="141949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b="1" dirty="0">
                <a:latin typeface="Montserrat" panose="02000505000000020004" pitchFamily="2" charset="0"/>
              </a:rPr>
              <a:t> </a:t>
            </a:r>
            <a:r>
              <a:rPr lang="pt-BR" altLang="pt-BR" sz="1000" i="1" dirty="0">
                <a:latin typeface="Montserrat" panose="02000505000000020004" pitchFamily="2" charset="0"/>
              </a:rPr>
              <a:t> </a:t>
            </a:r>
            <a:r>
              <a:rPr lang="pt-BR" altLang="pt-BR" sz="1000" b="1" dirty="0">
                <a:latin typeface="Montserrat" panose="02000505000000020004" pitchFamily="2" charset="0"/>
              </a:rPr>
              <a:t>Caracterizado o sinistro, a Seguradora indenizará o Segurado, limitado ao valor máximo de garantia, segundo uma das formas abaixo, conforme acordado entre ambos.</a:t>
            </a:r>
          </a:p>
          <a:p>
            <a:pPr algn="just" eaLnBrk="1" hangingPunct="1">
              <a:buFontTx/>
              <a:buChar char="•"/>
            </a:pPr>
            <a:endParaRPr lang="pt-BR" altLang="pt-BR" sz="1000" b="1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Pagamento em espécie dos prejuízos indenizáveis  causados em face da inadimplência do Tomador. </a:t>
            </a:r>
          </a:p>
          <a:p>
            <a:pPr algn="just" eaLnBrk="1" hangingPunct="1">
              <a:buFontTx/>
              <a:buChar char="•"/>
            </a:pPr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Retomada da obra sinistrada,  com a participação obrigatória do segurado na      integralização dos valores necessários à sua conclusão  além da parcela de responsabilidade da seguradora referente aos prejuízos indenizáveis. </a:t>
            </a: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40797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4" y="1149056"/>
            <a:ext cx="1569701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38466" y="1136206"/>
            <a:ext cx="158153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</a:rPr>
              <a:t>Riscos Cobertos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8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48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7" y="141949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endParaRPr lang="pt-BR" altLang="pt-BR" sz="1000" dirty="0"/>
          </a:p>
          <a:p>
            <a:pPr algn="just" eaLnBrk="1" hangingPunct="1">
              <a:buFontTx/>
              <a:buChar char="•"/>
            </a:pPr>
            <a:r>
              <a:rPr lang="pt-BR" altLang="pt-BR" sz="1000" i="1" dirty="0"/>
              <a:t> </a:t>
            </a:r>
            <a:r>
              <a:rPr lang="pt-BR" altLang="pt-BR" sz="1000" b="1" dirty="0">
                <a:latin typeface="Montserrat" panose="02000505000000020004" pitchFamily="2" charset="0"/>
              </a:rPr>
              <a:t>No caso de retomada da obra, consideram-se riscos cobertos pela presente apólice, os custos inerentes e decorrentes da retomada da obra e a contratação de um novo Construtor, tais como:</a:t>
            </a:r>
          </a:p>
          <a:p>
            <a:pPr algn="just" eaLnBrk="1" hangingPunct="1">
              <a:buFontTx/>
              <a:buChar char="•"/>
            </a:pPr>
            <a:endParaRPr lang="pt-BR" altLang="pt-BR" sz="1000" b="1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Levantamento completo da situação da obra, com a elaboração do “escopo de serviços” para a retomada da obra;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Substituição do ART no CREA;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Contrato com a nova empresa; 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Transferência de alvará; 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Verificação da situação da obra perante o INSS;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Nova inscrição no INSS;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Substituição de placas de obras.</a:t>
            </a:r>
            <a:endParaRPr lang="pt-BR" altLang="pt-BR" sz="1050" b="1" dirty="0">
              <a:solidFill>
                <a:srgbClr val="FF9900"/>
              </a:solidFill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40797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4" y="1149056"/>
            <a:ext cx="1569701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38466" y="1136206"/>
            <a:ext cx="158153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</a:rPr>
              <a:t>Riscos Cobertos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11.1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48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7" y="1419498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endParaRPr lang="pt-BR" altLang="pt-BR" sz="1050" b="1" dirty="0">
              <a:solidFill>
                <a:srgbClr val="FF9900"/>
              </a:solidFill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Os custos para elaboração de novos projetos, adequações, “as </a:t>
            </a:r>
            <a:r>
              <a:rPr lang="pt-BR" altLang="pt-BR" sz="1000" dirty="0" err="1">
                <a:latin typeface="Montserrat" panose="02000505000000020004" pitchFamily="2" charset="0"/>
              </a:rPr>
              <a:t>built</a:t>
            </a:r>
            <a:r>
              <a:rPr lang="pt-BR" altLang="pt-BR" sz="1000" dirty="0">
                <a:latin typeface="Montserrat" panose="02000505000000020004" pitchFamily="2" charset="0"/>
              </a:rPr>
              <a:t>”, e aprovações dos mesmos;</a:t>
            </a:r>
          </a:p>
          <a:p>
            <a:pPr algn="just" eaLnBrk="1" hangingPunct="1">
              <a:lnSpc>
                <a:spcPct val="120000"/>
              </a:lnSpc>
            </a:pPr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Ressarcimento dos custos de vigilância pelo período de 60 dias;</a:t>
            </a:r>
          </a:p>
          <a:p>
            <a:pPr algn="just" eaLnBrk="1" hangingPunct="1">
              <a:lnSpc>
                <a:spcPct val="120000"/>
              </a:lnSpc>
            </a:pPr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Acompanhamento e fiscalização das obras, providenciando as medições de acordo com o cronograma físico-financeiro aprovado pela CAIXA, até o recebimento da obra pelo Segurado.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1000" b="1" dirty="0">
                <a:latin typeface="Montserrat" panose="02000505000000020004" pitchFamily="2" charset="0"/>
              </a:rPr>
              <a:t> Importante: </a:t>
            </a:r>
            <a:r>
              <a:rPr lang="pt-BR" altLang="pt-BR" sz="1000" dirty="0">
                <a:latin typeface="Montserrat" panose="02000505000000020004" pitchFamily="2" charset="0"/>
              </a:rPr>
              <a:t>Para os riscos cobertos, a Seguradora participará financeiramente nos sinistros sempre com 50% do valor da Importância Segurada, sendo que os outros 50% da IS serão pagos à CAIXA na forma de serviços.</a:t>
            </a:r>
            <a:endParaRPr lang="pt-BR" altLang="pt-BR" sz="1000" b="1" dirty="0">
              <a:latin typeface="Montserrat" panose="02000505000000020004" pitchFamily="2" charset="0"/>
            </a:endParaRP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40797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4" y="1149056"/>
            <a:ext cx="1569701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38466" y="1136206"/>
            <a:ext cx="158153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</a:rPr>
              <a:t>Riscos Cobertos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11.2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8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124" y="-12652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6" y="1332260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endParaRPr lang="pt-BR" altLang="pt-BR" sz="1050" b="1" dirty="0">
              <a:solidFill>
                <a:srgbClr val="FF9900"/>
              </a:solidFill>
              <a:latin typeface="Montserrat" panose="02000505000000020004" pitchFamily="2" charset="0"/>
            </a:endParaRPr>
          </a:p>
          <a:p>
            <a:pPr algn="just" eaLnBrk="1" hangingPunct="1"/>
            <a:endParaRPr lang="pt-BR" altLang="pt-BR" sz="1000" dirty="0"/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Atos ilícitos dolosos, praticados pelo Segurado; 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Casos fortuitos ou de força maior; 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Lucros cessantes, perdas e danos; </a:t>
            </a:r>
          </a:p>
          <a:p>
            <a:pPr algn="just" eaLnBrk="1" hangingPunct="1">
              <a:buFontTx/>
              <a:buChar char="•"/>
            </a:pPr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Responsabilidade Civil;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Determinações provenientes de Órgãos dos Poderes Públicos, que prejudiquem a execução do empreendimento, tais como, desapropriações, tombamentos, expropriações, alterações de Leis de Zoneamento Urbano, embargos e outros;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Expedição de Habite-se e legalização do empreendimento junto ao Registro de Imóveis, quando o empreendimento já estiver fisicamente concluído pelo Tomador; todas e quaisquer multas que tenham caráter punitivo.</a:t>
            </a:r>
          </a:p>
          <a:p>
            <a:pPr algn="just">
              <a:defRPr/>
            </a:pPr>
            <a:r>
              <a:rPr lang="pt-BR" sz="1000" dirty="0" smtClean="0">
                <a:latin typeface="Arial" charset="0"/>
              </a:rPr>
              <a:t>.</a:t>
            </a:r>
            <a:endParaRPr lang="pt-BR" sz="1000" dirty="0">
              <a:latin typeface="Arial" charset="0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40797" y="273980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4" y="1149056"/>
            <a:ext cx="2555121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38466" y="1136206"/>
            <a:ext cx="2452119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Isenção de Responsabilidade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37" y="-13244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5436521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38465" y="1466255"/>
            <a:ext cx="5661574" cy="2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endParaRPr lang="pt-BR" altLang="pt-BR" sz="1050" b="1" dirty="0">
              <a:solidFill>
                <a:srgbClr val="FF9900"/>
              </a:solidFill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Custo de realização e/ou recuperação  de  obras mal executadas por qualquer motivo;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O custo das obras de reposição a roubos, furtos, depredações, atos de vandalismo e deterioração;</a:t>
            </a:r>
          </a:p>
          <a:p>
            <a:pPr algn="just" eaLnBrk="1" hangingPunct="1"/>
            <a:endParaRPr lang="pt-BR" altLang="pt-BR" sz="1000" dirty="0">
              <a:latin typeface="Montserrat" panose="02000505000000020004" pitchFamily="2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 Os recolhimentos devidos dos impostos trabalhistas e previdenciários anteriores ao comunicado do sinistro.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35464" y="237261"/>
            <a:ext cx="644441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Seguro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Garantia</a:t>
            </a:r>
            <a:r>
              <a:rPr lang="en-US" sz="2800" b="1" dirty="0">
                <a:solidFill>
                  <a:srgbClr val="1F91D2"/>
                </a:solidFill>
                <a:latin typeface="Arial" charset="0"/>
              </a:rPr>
              <a:t> do </a:t>
            </a:r>
            <a:r>
              <a:rPr lang="en-US" sz="2800" b="1" dirty="0" err="1">
                <a:solidFill>
                  <a:srgbClr val="1F91D2"/>
                </a:solidFill>
                <a:latin typeface="Arial" charset="0"/>
              </a:rPr>
              <a:t>Construtor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sp>
        <p:nvSpPr>
          <p:cNvPr id="160" name="Google Shape;160;p34"/>
          <p:cNvSpPr/>
          <p:nvPr/>
        </p:nvSpPr>
        <p:spPr>
          <a:xfrm>
            <a:off x="3135464" y="1149056"/>
            <a:ext cx="3141048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4"/>
          <p:cNvSpPr txBox="1"/>
          <p:nvPr/>
        </p:nvSpPr>
        <p:spPr>
          <a:xfrm>
            <a:off x="3238465" y="1136206"/>
            <a:ext cx="3038047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>
                <a:solidFill>
                  <a:schemeClr val="bg1"/>
                </a:solidFill>
              </a:rPr>
              <a:t>Participação Obrigatória do Segurado</a:t>
            </a: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65764" y="158432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66064" y="158765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62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6" y="222144"/>
            <a:ext cx="1219628" cy="603480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4"/>
          <p:cNvSpPr txBox="1"/>
          <p:nvPr/>
        </p:nvSpPr>
        <p:spPr>
          <a:xfrm>
            <a:off x="3136273" y="195713"/>
            <a:ext cx="1196839" cy="58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1F91D2"/>
                </a:solidFill>
                <a:latin typeface="Arial" charset="0"/>
              </a:rPr>
              <a:t>Taxas</a:t>
            </a:r>
            <a:endParaRPr lang="en-US" sz="2800" b="1" dirty="0">
              <a:solidFill>
                <a:srgbClr val="1F91D2"/>
              </a:solidFill>
              <a:latin typeface="Arial" charset="0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2" y="987411"/>
            <a:ext cx="2203309" cy="17504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64430"/>
              </p:ext>
            </p:extLst>
          </p:nvPr>
        </p:nvGraphicFramePr>
        <p:xfrm>
          <a:off x="4332303" y="3502556"/>
          <a:ext cx="3498914" cy="699135"/>
        </p:xfrm>
        <a:graphic>
          <a:graphicData uri="http://schemas.openxmlformats.org/drawingml/2006/table">
            <a:tbl>
              <a:tblPr/>
              <a:tblGrid>
                <a:gridCol w="53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3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 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Ramos de Garantia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Ramo do Garantia que a Caixa trabalha em parceria com a JM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Mercado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Google Shape;160;p34"/>
          <p:cNvSpPr/>
          <p:nvPr/>
        </p:nvSpPr>
        <p:spPr>
          <a:xfrm>
            <a:off x="3055552" y="2912217"/>
            <a:ext cx="1365527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1;p34"/>
          <p:cNvSpPr txBox="1"/>
          <p:nvPr/>
        </p:nvSpPr>
        <p:spPr>
          <a:xfrm>
            <a:off x="3158554" y="2899367"/>
            <a:ext cx="126252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Sinistralidade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cxnSp>
        <p:nvCxnSpPr>
          <p:cNvPr id="27" name="Google Shape;167;p34"/>
          <p:cNvCxnSpPr/>
          <p:nvPr/>
        </p:nvCxnSpPr>
        <p:spPr>
          <a:xfrm rot="10800000" flipH="1">
            <a:off x="3112376" y="3350817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68;p34"/>
          <p:cNvCxnSpPr/>
          <p:nvPr/>
        </p:nvCxnSpPr>
        <p:spPr>
          <a:xfrm flipH="1">
            <a:off x="3112676" y="3354148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407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/>
        </p:nvSpPr>
        <p:spPr>
          <a:xfrm>
            <a:off x="3268301" y="131083"/>
            <a:ext cx="2780161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Quem Somos</a:t>
            </a:r>
            <a:endParaRPr sz="3200" b="1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3149731" y="267019"/>
            <a:ext cx="3043825" cy="547438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3"/>
          <p:cNvSpPr txBox="1"/>
          <p:nvPr/>
        </p:nvSpPr>
        <p:spPr>
          <a:xfrm>
            <a:off x="3203725" y="1589063"/>
            <a:ext cx="5771100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dirty="0">
                <a:latin typeface="Montserrat" panose="02000505000000020004" pitchFamily="2" charset="0"/>
              </a:rPr>
              <a:t>Fundada a partir de profissionais com grandes experiências no mercado financeiro e securitário, a EB Finanças &amp; Seguros surgiu com ideias inovadoras garantindo soluções adequadas aos seus clientes</a:t>
            </a:r>
            <a:r>
              <a:rPr lang="pt-BR" dirty="0" smtClean="0">
                <a:latin typeface="Montserrat" panose="02000505000000020004" pitchFamily="2" charset="0"/>
              </a:rPr>
              <a:t>.</a:t>
            </a:r>
            <a:endParaRPr lang="pt-BR" dirty="0">
              <a:latin typeface="Montserrat" panose="02000505000000020004" pitchFamily="2" charset="0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3112675" y="1170825"/>
            <a:ext cx="1517626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3105298" y="1110225"/>
            <a:ext cx="1517626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Quem somos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33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33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/>
          <p:nvPr/>
        </p:nvSpPr>
        <p:spPr>
          <a:xfrm>
            <a:off x="3112674" y="2687800"/>
            <a:ext cx="2030700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3"/>
          <p:cNvSpPr txBox="1"/>
          <p:nvPr/>
        </p:nvSpPr>
        <p:spPr>
          <a:xfrm>
            <a:off x="3285949" y="2647393"/>
            <a:ext cx="2202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Pilares principais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3" name="Google Shape;143;p33"/>
          <p:cNvCxnSpPr/>
          <p:nvPr/>
        </p:nvCxnSpPr>
        <p:spPr>
          <a:xfrm rot="10800000" flipH="1">
            <a:off x="3153986" y="1589063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33"/>
          <p:cNvCxnSpPr/>
          <p:nvPr/>
        </p:nvCxnSpPr>
        <p:spPr>
          <a:xfrm flipH="1">
            <a:off x="3156743" y="1590314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33"/>
          <p:cNvCxnSpPr/>
          <p:nvPr/>
        </p:nvCxnSpPr>
        <p:spPr>
          <a:xfrm rot="10800000" flipH="1">
            <a:off x="3169320" y="3116901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33"/>
          <p:cNvCxnSpPr/>
          <p:nvPr/>
        </p:nvCxnSpPr>
        <p:spPr>
          <a:xfrm flipH="1">
            <a:off x="3161356" y="3116901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3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.1</a:t>
            </a:r>
            <a:endParaRPr sz="1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9" y="326922"/>
            <a:ext cx="1704900" cy="19448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05421" y="3174605"/>
            <a:ext cx="16945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Missão: </a:t>
            </a:r>
          </a:p>
          <a:p>
            <a:r>
              <a:rPr lang="pt-BR" sz="1050" dirty="0" smtClean="0">
                <a:latin typeface="Montserrat" panose="02000505000000020004" pitchFamily="2" charset="0"/>
              </a:rPr>
              <a:t>Garantir </a:t>
            </a:r>
            <a:r>
              <a:rPr lang="pt-BR" sz="1050" dirty="0">
                <a:latin typeface="Montserrat" panose="02000505000000020004" pitchFamily="2" charset="0"/>
              </a:rPr>
              <a:t>Segurança e Tranquilidade ao Cliente oferecendo a melhor solução de proteção patrimonial e vida. </a:t>
            </a:r>
            <a:endParaRPr lang="pt-BR" sz="1050" dirty="0" smtClean="0">
              <a:latin typeface="Montserrat" panose="02000505000000020004" pitchFamily="2" charset="0"/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13875" y="3185809"/>
            <a:ext cx="175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  Visão</a:t>
            </a:r>
            <a:r>
              <a:rPr lang="pt-BR" b="1" dirty="0"/>
              <a:t>: </a:t>
            </a:r>
            <a:endParaRPr lang="pt-BR" b="1" dirty="0" smtClean="0"/>
          </a:p>
          <a:p>
            <a:r>
              <a:rPr lang="pt-BR" sz="1050" dirty="0" smtClean="0">
                <a:latin typeface="Montserrat" panose="02000505000000020004" pitchFamily="2" charset="0"/>
              </a:rPr>
              <a:t>Compromisso </a:t>
            </a:r>
            <a:r>
              <a:rPr lang="pt-BR" sz="1050" dirty="0">
                <a:latin typeface="Montserrat" panose="02000505000000020004" pitchFamily="2" charset="0"/>
              </a:rPr>
              <a:t>com a excelência na oferta de soluções em seguros e finanças.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39908" y="3192563"/>
            <a:ext cx="145968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</a:t>
            </a:r>
            <a:r>
              <a:rPr lang="pt-BR" b="1" dirty="0" smtClean="0"/>
              <a:t>Valores</a:t>
            </a:r>
            <a:r>
              <a:rPr lang="pt-BR" dirty="0" smtClean="0"/>
              <a:t>:</a:t>
            </a:r>
          </a:p>
          <a:p>
            <a:r>
              <a:rPr lang="pt-BR" sz="1050" dirty="0">
                <a:latin typeface="Montserrat" panose="02000505000000020004" pitchFamily="2" charset="0"/>
              </a:rPr>
              <a:t>Performance com Respeito e Responsabilidade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" y="2366003"/>
            <a:ext cx="536464" cy="536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" y="2886162"/>
            <a:ext cx="455428" cy="4554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3260747"/>
            <a:ext cx="516396" cy="51639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445" y="3846420"/>
            <a:ext cx="219357" cy="21935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55030" y="3801723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www.ebseguros.com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2966" y="2600279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EB Seguros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9149" y="297955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@</a:t>
            </a:r>
            <a:r>
              <a:rPr lang="pt-BR" sz="1000" dirty="0" err="1" smtClean="0"/>
              <a:t>eb_seguros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9149" y="3427023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(61) 3551-1410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"/>
            <a:ext cx="3600450" cy="5143500"/>
          </a:xfrm>
          <a:prstGeom prst="rect">
            <a:avLst/>
          </a:prstGeom>
        </p:spPr>
      </p:pic>
      <p:cxnSp>
        <p:nvCxnSpPr>
          <p:cNvPr id="338" name="Google Shape;338;p42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2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42"/>
          <p:cNvSpPr txBox="1"/>
          <p:nvPr/>
        </p:nvSpPr>
        <p:spPr>
          <a:xfrm>
            <a:off x="3145100" y="1685925"/>
            <a:ext cx="46863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OBRIGADO!</a:t>
            </a:r>
            <a:endParaRPr sz="3200" b="1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3145100" y="2419425"/>
            <a:ext cx="3753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Estamos à disposição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204550"/>
            <a:ext cx="918975" cy="104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2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2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58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/>
        </p:nvSpPr>
        <p:spPr>
          <a:xfrm>
            <a:off x="3268301" y="131083"/>
            <a:ext cx="2780161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Contatos</a:t>
            </a:r>
            <a:endParaRPr sz="3200" b="1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3149731" y="267019"/>
            <a:ext cx="2203503" cy="547438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/>
          <p:nvPr/>
        </p:nvSpPr>
        <p:spPr>
          <a:xfrm>
            <a:off x="2964354" y="1013683"/>
            <a:ext cx="1707325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2929761" y="973157"/>
            <a:ext cx="1830686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Unidade Brasília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33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33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/>
          <p:nvPr/>
        </p:nvSpPr>
        <p:spPr>
          <a:xfrm>
            <a:off x="2998297" y="2248612"/>
            <a:ext cx="1964319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3"/>
          <p:cNvSpPr txBox="1"/>
          <p:nvPr/>
        </p:nvSpPr>
        <p:spPr>
          <a:xfrm>
            <a:off x="2974897" y="2220082"/>
            <a:ext cx="208358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Unidade Uberlândia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3" name="Google Shape;143;p33"/>
          <p:cNvCxnSpPr/>
          <p:nvPr/>
        </p:nvCxnSpPr>
        <p:spPr>
          <a:xfrm rot="10800000" flipH="1">
            <a:off x="2970360" y="1466639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33"/>
          <p:cNvCxnSpPr/>
          <p:nvPr/>
        </p:nvCxnSpPr>
        <p:spPr>
          <a:xfrm flipH="1">
            <a:off x="2964239" y="1467890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33"/>
          <p:cNvCxnSpPr/>
          <p:nvPr/>
        </p:nvCxnSpPr>
        <p:spPr>
          <a:xfrm rot="10800000" flipH="1">
            <a:off x="3001914" y="2714168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33"/>
          <p:cNvCxnSpPr/>
          <p:nvPr/>
        </p:nvCxnSpPr>
        <p:spPr>
          <a:xfrm flipH="1">
            <a:off x="2993950" y="2714168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3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.2</a:t>
            </a:r>
            <a:endParaRPr sz="1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5" y="330810"/>
            <a:ext cx="1208802" cy="13789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" y="2677872"/>
            <a:ext cx="536464" cy="536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" y="3167641"/>
            <a:ext cx="455428" cy="4554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2" y="3542226"/>
            <a:ext cx="516396" cy="51639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969" y="4127899"/>
            <a:ext cx="219357" cy="21935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17738" y="4103464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www.ebseguros.com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12490" y="2881758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EB Seguros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08673" y="3261031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@</a:t>
            </a:r>
            <a:r>
              <a:rPr lang="pt-BR" sz="1000" dirty="0" err="1" smtClean="0"/>
              <a:t>eb_seguros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08673" y="370850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(61) 3551-1410</a:t>
            </a:r>
            <a:endParaRPr lang="pt-BR" sz="1000" dirty="0"/>
          </a:p>
        </p:txBody>
      </p:sp>
      <p:sp>
        <p:nvSpPr>
          <p:cNvPr id="32" name="Google Shape;141;p33"/>
          <p:cNvSpPr/>
          <p:nvPr/>
        </p:nvSpPr>
        <p:spPr>
          <a:xfrm>
            <a:off x="2983162" y="3486898"/>
            <a:ext cx="1644866" cy="317400"/>
          </a:xfrm>
          <a:prstGeom prst="rect">
            <a:avLst/>
          </a:prstGeom>
          <a:solidFill>
            <a:srgbClr val="2F9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42;p33"/>
          <p:cNvSpPr txBox="1"/>
          <p:nvPr/>
        </p:nvSpPr>
        <p:spPr>
          <a:xfrm>
            <a:off x="2991938" y="3465722"/>
            <a:ext cx="167016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Unidade Goiânia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Google Shape;145;p33"/>
          <p:cNvCxnSpPr/>
          <p:nvPr/>
        </p:nvCxnSpPr>
        <p:spPr>
          <a:xfrm rot="10800000" flipH="1">
            <a:off x="3010331" y="395540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46;p33"/>
          <p:cNvCxnSpPr/>
          <p:nvPr/>
        </p:nvCxnSpPr>
        <p:spPr>
          <a:xfrm flipH="1">
            <a:off x="3002367" y="3955405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aixaDeTexto 4"/>
          <p:cNvSpPr txBox="1"/>
          <p:nvPr/>
        </p:nvSpPr>
        <p:spPr>
          <a:xfrm>
            <a:off x="2963776" y="1501889"/>
            <a:ext cx="1908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(61) 3551-1410 - Brasília/DF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01913" y="2764778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(34) 3217-9948 - Uberlândia/MG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98298" y="3979074"/>
            <a:ext cx="2060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(62) 98301-7271 - Goiânia/GO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81331" y="1696736"/>
            <a:ext cx="2175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eb_brasilia@ebseguros.com.br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37772" y="2939554"/>
            <a:ext cx="250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eb_uberlandia@ebseguros.com.br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40385" y="4174075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eb_goiania@ebseguros.com.br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488250" y="1432722"/>
            <a:ext cx="304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Asa Norte - SHN Q 01 AE A Bloco F sala 1410 - Edifício Vision </a:t>
            </a:r>
            <a:r>
              <a:rPr lang="pt-BR" sz="1000" dirty="0" err="1">
                <a:latin typeface="Montserrat" panose="02000505000000020004" pitchFamily="2" charset="0"/>
              </a:rPr>
              <a:t>Work</a:t>
            </a:r>
            <a:r>
              <a:rPr lang="pt-BR" sz="1000" dirty="0">
                <a:latin typeface="Montserrat" panose="02000505000000020004" pitchFamily="2" charset="0"/>
              </a:rPr>
              <a:t> &amp; Live </a:t>
            </a:r>
            <a:r>
              <a:rPr lang="pt-BR" sz="1000" dirty="0" smtClean="0">
                <a:latin typeface="Montserrat" panose="02000505000000020004" pitchFamily="2" charset="0"/>
              </a:rPr>
              <a:t>– </a:t>
            </a:r>
          </a:p>
          <a:p>
            <a:r>
              <a:rPr lang="pt-BR" sz="1000" dirty="0" smtClean="0">
                <a:latin typeface="Montserrat" panose="02000505000000020004" pitchFamily="2" charset="0"/>
              </a:rPr>
              <a:t>CEP</a:t>
            </a:r>
            <a:r>
              <a:rPr lang="pt-BR" sz="1000" dirty="0">
                <a:latin typeface="Montserrat" panose="02000505000000020004" pitchFamily="2" charset="0"/>
              </a:rPr>
              <a:t>: 70701-060- Brasília/DF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541267" y="2651981"/>
            <a:ext cx="3346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EB - Finanças &amp; Seguros, Av. Floriano Peixoto, 615, 38400-704 Sala 503/504 </a:t>
            </a:r>
            <a:r>
              <a:rPr lang="pt-BR" sz="1000" dirty="0" smtClean="0">
                <a:latin typeface="Montserrat" panose="02000505000000020004" pitchFamily="2" charset="0"/>
              </a:rPr>
              <a:t>– </a:t>
            </a:r>
          </a:p>
          <a:p>
            <a:r>
              <a:rPr lang="pt-BR" sz="1000" dirty="0" smtClean="0">
                <a:latin typeface="Montserrat" panose="02000505000000020004" pitchFamily="2" charset="0"/>
              </a:rPr>
              <a:t>Centro</a:t>
            </a:r>
            <a:r>
              <a:rPr lang="pt-BR" sz="1000" dirty="0">
                <a:latin typeface="Montserrat" panose="02000505000000020004" pitchFamily="2" charset="0"/>
              </a:rPr>
              <a:t>, Uberlândia - MG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09174" y="2105634"/>
            <a:ext cx="162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Montserrat" panose="02000505000000020004" pitchFamily="2" charset="0"/>
              </a:rPr>
              <a:t>Redes Sociais</a:t>
            </a:r>
            <a:endParaRPr lang="pt-BR" sz="160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-1313" r="33186" b="1313"/>
          <a:stretch/>
        </p:blipFill>
        <p:spPr>
          <a:xfrm>
            <a:off x="-136500" y="-93063"/>
            <a:ext cx="2466363" cy="5277724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2686234" y="1438759"/>
            <a:ext cx="5910869" cy="2858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Google Shape;132;p33"/>
          <p:cNvSpPr txBox="1"/>
          <p:nvPr/>
        </p:nvSpPr>
        <p:spPr>
          <a:xfrm>
            <a:off x="3265130" y="137631"/>
            <a:ext cx="1949651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endParaRPr sz="3200" b="1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3149732" y="267019"/>
            <a:ext cx="2031494" cy="547438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33"/>
          <p:cNvCxnSpPr/>
          <p:nvPr/>
        </p:nvCxnSpPr>
        <p:spPr>
          <a:xfrm>
            <a:off x="1994284" y="-50433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33"/>
          <p:cNvCxnSpPr/>
          <p:nvPr/>
        </p:nvCxnSpPr>
        <p:spPr>
          <a:xfrm flipH="1">
            <a:off x="2128362" y="-30828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5292" y="4297383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33"/>
          <p:cNvCxnSpPr/>
          <p:nvPr/>
        </p:nvCxnSpPr>
        <p:spPr>
          <a:xfrm rot="10800000" flipH="1">
            <a:off x="2661523" y="1417419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33"/>
          <p:cNvCxnSpPr/>
          <p:nvPr/>
        </p:nvCxnSpPr>
        <p:spPr>
          <a:xfrm flipH="1">
            <a:off x="2664280" y="1418670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3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.3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3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80" y="1707733"/>
            <a:ext cx="1066965" cy="5659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0316" y="1707733"/>
            <a:ext cx="907623" cy="4991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75" y="1825800"/>
            <a:ext cx="1337799" cy="3578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26" y="1463623"/>
            <a:ext cx="1020490" cy="10204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9" y="2322580"/>
            <a:ext cx="847777" cy="8477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47" y="2370992"/>
            <a:ext cx="1031170" cy="10311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47" y="2484113"/>
            <a:ext cx="819839" cy="8198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83" y="3232027"/>
            <a:ext cx="873353" cy="8733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82" y="2484113"/>
            <a:ext cx="1066889" cy="106688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92" y="3216199"/>
            <a:ext cx="905008" cy="9050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86" y="3423665"/>
            <a:ext cx="597629" cy="5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2509821" y="1200408"/>
            <a:ext cx="6190296" cy="337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40890"/>
          <a:stretch/>
        </p:blipFill>
        <p:spPr>
          <a:xfrm>
            <a:off x="-19752" y="5699"/>
            <a:ext cx="2356610" cy="5143500"/>
          </a:xfrm>
          <a:prstGeom prst="rect">
            <a:avLst/>
          </a:prstGeom>
        </p:spPr>
      </p:pic>
      <p:sp>
        <p:nvSpPr>
          <p:cNvPr id="132" name="Google Shape;132;p33"/>
          <p:cNvSpPr txBox="1"/>
          <p:nvPr/>
        </p:nvSpPr>
        <p:spPr>
          <a:xfrm>
            <a:off x="3166509" y="116216"/>
            <a:ext cx="2093387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2D68B1"/>
                </a:solidFill>
                <a:latin typeface="Raleway"/>
                <a:ea typeface="Raleway"/>
                <a:cs typeface="Raleway"/>
                <a:sym typeface="Raleway"/>
              </a:rPr>
              <a:t>Parceiros</a:t>
            </a:r>
            <a:endParaRPr sz="3200" b="1" dirty="0">
              <a:solidFill>
                <a:srgbClr val="2D68B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3149731" y="226503"/>
            <a:ext cx="2093387" cy="587954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33"/>
          <p:cNvCxnSpPr/>
          <p:nvPr/>
        </p:nvCxnSpPr>
        <p:spPr>
          <a:xfrm>
            <a:off x="1902716" y="-2370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33"/>
          <p:cNvCxnSpPr/>
          <p:nvPr/>
        </p:nvCxnSpPr>
        <p:spPr>
          <a:xfrm flipH="1">
            <a:off x="2106375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3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.4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04" y="973493"/>
            <a:ext cx="1210820" cy="1210820"/>
          </a:xfrm>
          <a:prstGeom prst="rect">
            <a:avLst/>
          </a:prstGeom>
        </p:spPr>
      </p:pic>
      <p:cxnSp>
        <p:nvCxnSpPr>
          <p:cNvPr id="28" name="Google Shape;143;p33"/>
          <p:cNvCxnSpPr/>
          <p:nvPr/>
        </p:nvCxnSpPr>
        <p:spPr>
          <a:xfrm rot="10800000" flipH="1">
            <a:off x="2487284" y="1168619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144;p33"/>
          <p:cNvCxnSpPr/>
          <p:nvPr/>
        </p:nvCxnSpPr>
        <p:spPr>
          <a:xfrm flipH="1">
            <a:off x="2490041" y="1169870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43;p33"/>
          <p:cNvCxnSpPr/>
          <p:nvPr/>
        </p:nvCxnSpPr>
        <p:spPr>
          <a:xfrm rot="10800000" flipH="1">
            <a:off x="2487284" y="1168619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44;p33"/>
          <p:cNvCxnSpPr/>
          <p:nvPr/>
        </p:nvCxnSpPr>
        <p:spPr>
          <a:xfrm flipH="1">
            <a:off x="2490041" y="1169870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34640" r="16712" b="35210"/>
          <a:stretch/>
        </p:blipFill>
        <p:spPr>
          <a:xfrm>
            <a:off x="2609447" y="1269386"/>
            <a:ext cx="1083075" cy="52378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36655" r="20113" b="36774"/>
          <a:stretch/>
        </p:blipFill>
        <p:spPr>
          <a:xfrm>
            <a:off x="4907514" y="1286689"/>
            <a:ext cx="1180730" cy="51490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0313" r="14560" b="31836"/>
          <a:stretch/>
        </p:blipFill>
        <p:spPr>
          <a:xfrm>
            <a:off x="6265662" y="1251058"/>
            <a:ext cx="1158394" cy="62746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68" y="2058641"/>
            <a:ext cx="1110485" cy="742931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9" t="26387" r="29408" b="25691"/>
          <a:stretch/>
        </p:blipFill>
        <p:spPr>
          <a:xfrm>
            <a:off x="2716366" y="1954480"/>
            <a:ext cx="761663" cy="89412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31279" r="29255" b="34274"/>
          <a:stretch/>
        </p:blipFill>
        <p:spPr>
          <a:xfrm>
            <a:off x="3869979" y="2058641"/>
            <a:ext cx="741882" cy="601749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23962" r="24820" b="24672"/>
          <a:stretch/>
        </p:blipFill>
        <p:spPr>
          <a:xfrm>
            <a:off x="6447158" y="1915188"/>
            <a:ext cx="817423" cy="872531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76" y="2886452"/>
            <a:ext cx="1003782" cy="67154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30861" r="32397" b="30181"/>
          <a:stretch/>
        </p:blipFill>
        <p:spPr>
          <a:xfrm>
            <a:off x="5066287" y="1954480"/>
            <a:ext cx="816099" cy="87266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34021" r="22773" b="34627"/>
          <a:stretch/>
        </p:blipFill>
        <p:spPr>
          <a:xfrm>
            <a:off x="7602058" y="1286689"/>
            <a:ext cx="1011510" cy="584428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92" y="2894399"/>
            <a:ext cx="722043" cy="722043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9" y="2864365"/>
            <a:ext cx="684410" cy="6844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93" y="2850616"/>
            <a:ext cx="722043" cy="7220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71" y="3694656"/>
            <a:ext cx="644498" cy="6444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39" y="3670601"/>
            <a:ext cx="625604" cy="6256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90" y="3745156"/>
            <a:ext cx="658070" cy="658070"/>
          </a:xfrm>
          <a:prstGeom prst="rect">
            <a:avLst/>
          </a:prstGeom>
        </p:spPr>
      </p:pic>
      <p:pic>
        <p:nvPicPr>
          <p:cNvPr id="140" name="Google Shape;140;p3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10817" y="4268354"/>
            <a:ext cx="648600" cy="7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91" y="3681285"/>
            <a:ext cx="704973" cy="7049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98" y="2723896"/>
            <a:ext cx="861983" cy="8619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53" y="3681285"/>
            <a:ext cx="785812" cy="7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3" y="-42850"/>
            <a:ext cx="2886338" cy="5283652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3376902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06848" y="1315513"/>
            <a:ext cx="551102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100" dirty="0">
                <a:latin typeface="Montserrat" panose="02000505000000020004" pitchFamily="2" charset="0"/>
              </a:rPr>
              <a:t>Seguro Garantia é um ramo de seguro que tem por finalidade assegurar o cumprimento, por parte do tomador, das obrigações assumidas perante o segurado, seja por força legal ou contratual.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100" dirty="0">
                <a:latin typeface="Montserrat" panose="02000505000000020004" pitchFamily="2" charset="0"/>
              </a:rPr>
              <a:t>Desde que foi implantado no Brasil, o Seguro Garantia vem crescendo gradativamente, e se apresenta como uma das formas de garantia admitidas e utilizadas nas contratações de obras, serviços e </a:t>
            </a:r>
            <a:r>
              <a:rPr lang="pt-BR" altLang="pt-BR" sz="1100" dirty="0" smtClean="0">
                <a:latin typeface="Montserrat" panose="02000505000000020004" pitchFamily="2" charset="0"/>
              </a:rPr>
              <a:t>fornecimento, dentre outros</a:t>
            </a:r>
            <a:r>
              <a:rPr lang="pt-BR" altLang="pt-BR" sz="1100" dirty="0">
                <a:latin typeface="Montserrat" panose="02000505000000020004" pitchFamily="2" charset="0"/>
              </a:rPr>
              <a:t>. </a:t>
            </a:r>
            <a:br>
              <a:rPr lang="pt-BR" altLang="pt-BR" sz="1100" dirty="0">
                <a:latin typeface="Montserrat" panose="02000505000000020004" pitchFamily="2" charset="0"/>
              </a:rPr>
            </a:br>
            <a:r>
              <a:rPr lang="pt-BR" altLang="pt-BR" sz="1100" dirty="0">
                <a:latin typeface="Montserrat" panose="02000505000000020004" pitchFamily="2" charset="0"/>
              </a:rPr>
              <a:t>É um instrumento eficaz de custo razoável, que dá ao segurado a certeza do cumprimento das obrigações garantidas.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3369452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Seguro Garantia 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20125" y="126489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20425" y="126822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25" y="0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2209133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279391" y="1303664"/>
            <a:ext cx="5545013" cy="96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dirty="0">
                <a:latin typeface="Montserrat" panose="02000505000000020004" pitchFamily="2" charset="0"/>
              </a:rPr>
              <a:t>Desde a sua implantação no mercado segurador Brasileiro em 1967, o Seguro Garantia gradativamente tem se constituído como uma das formas de garantia determinantes à viabilização de contratos, principalmente aqueles de grande envergadura.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dirty="0">
                <a:latin typeface="Montserrat" panose="02000505000000020004" pitchFamily="2" charset="0"/>
              </a:rPr>
              <a:t>Destinado a empreendimentos que geram obrigações de construir, fornecer ou prestar serviços, se demonstra como instrumento eficaz e de custo razoável, constituindo-se como elemento capaz de assegurar o fiel cumprimento de um contrato.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dirty="0">
                <a:latin typeface="Montserrat" panose="02000505000000020004" pitchFamily="2" charset="0"/>
              </a:rPr>
              <a:t>A formalização da Garantia através do Seguro permite ao contratante a real conclusão da obra e/ou fornecimento, e ao contratado a liberação de crédito junto às instituições financeiras, algo extremamente necessário à gestão do capital de giro.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900" dirty="0">
                <a:latin typeface="Montserrat" panose="02000505000000020004" pitchFamily="2" charset="0"/>
              </a:rPr>
              <a:t>Um exemplo de sua utilização é nas concessões rodoviárias, onde o seguro garantia é certamente o melhor mecanismo de garantia, uma vez que se tratam de contratos de alto risco e grandes montas. Para as concessões foi desenvolvida uma modalidade específica de Seguro Garantia.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2302267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Utilização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92668" y="1253046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84090" y="1247499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2.0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3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F">
            <a:alpha val="3882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37" y="5699"/>
            <a:ext cx="3086100" cy="5143500"/>
          </a:xfrm>
          <a:prstGeom prst="rect">
            <a:avLst/>
          </a:prstGeom>
        </p:spPr>
      </p:pic>
      <p:sp>
        <p:nvSpPr>
          <p:cNvPr id="157" name="Google Shape;157;p34"/>
          <p:cNvSpPr/>
          <p:nvPr/>
        </p:nvSpPr>
        <p:spPr>
          <a:xfrm>
            <a:off x="3112675" y="222143"/>
            <a:ext cx="2172557" cy="707221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/>
          <p:nvPr/>
        </p:nvSpPr>
        <p:spPr>
          <a:xfrm>
            <a:off x="3120125" y="1080944"/>
            <a:ext cx="558194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Nos projetos de energia, novamente este seguro se faz presente não só para garantir a construção das grandes e pequenas usinas, mas também para garantir os vários fornecimentos existentes, como também, serve como forma de garantia junto aos bancos financiadores assegurando o término e o funcionamento de um projeto.</a:t>
            </a:r>
            <a:br>
              <a:rPr lang="pt-BR" altLang="pt-BR" sz="1000" dirty="0">
                <a:latin typeface="Montserrat" panose="02000505000000020004" pitchFamily="2" charset="0"/>
              </a:rPr>
            </a:br>
            <a:r>
              <a:rPr lang="pt-BR" altLang="pt-BR" sz="1000" dirty="0">
                <a:latin typeface="Montserrat" panose="02000505000000020004" pitchFamily="2" charset="0"/>
              </a:rPr>
              <a:t>Serve ainda, tanto em processos de âmbito judicial quanto administrativo, no caso da pessoa jurídica, como parte processual, ser chamada a apresentar uma garantia a fim de preservar seu direito de permanecer ou iniciar uma demanda.</a:t>
            </a:r>
          </a:p>
          <a:p>
            <a:pPr marL="171450" indent="-1714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000" dirty="0">
                <a:latin typeface="Montserrat" panose="02000505000000020004" pitchFamily="2" charset="0"/>
              </a:rPr>
              <a:t>Para as empresas importadoras é um produto da maior importância por ser amplamente aceito pela Secretaria da Receita Federal como opção de garantia em regimes de Admissão Temporária, Trânsito Aduaneiro, “Drawback”, e ainda, é utilizado a fim de promover o desembaraço de mercadorias junto a Alfândega quando se discute o valor da mercadoria importada ou sua tarifação. </a:t>
            </a:r>
          </a:p>
        </p:txBody>
      </p:sp>
      <p:sp>
        <p:nvSpPr>
          <p:cNvPr id="159" name="Google Shape;159;p34"/>
          <p:cNvSpPr txBox="1"/>
          <p:nvPr/>
        </p:nvSpPr>
        <p:spPr>
          <a:xfrm>
            <a:off x="3120125" y="155118"/>
            <a:ext cx="2165107" cy="92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Utilização</a:t>
            </a:r>
            <a:endParaRPr sz="32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2486025" y="-42850"/>
            <a:ext cx="23700" cy="522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4"/>
          <p:cNvCxnSpPr/>
          <p:nvPr/>
        </p:nvCxnSpPr>
        <p:spPr>
          <a:xfrm flipH="1">
            <a:off x="2643100" y="-31000"/>
            <a:ext cx="14400" cy="5205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999" y="4279800"/>
            <a:ext cx="648600" cy="7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4"/>
          <p:cNvCxnSpPr/>
          <p:nvPr/>
        </p:nvCxnSpPr>
        <p:spPr>
          <a:xfrm rot="10800000" flipH="1">
            <a:off x="3120125" y="1160345"/>
            <a:ext cx="300" cy="2907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4"/>
          <p:cNvCxnSpPr/>
          <p:nvPr/>
        </p:nvCxnSpPr>
        <p:spPr>
          <a:xfrm flipH="1">
            <a:off x="3111547" y="1163676"/>
            <a:ext cx="276000" cy="4500"/>
          </a:xfrm>
          <a:prstGeom prst="straightConnector1">
            <a:avLst/>
          </a:prstGeom>
          <a:noFill/>
          <a:ln w="28575" cap="flat" cmpd="sng">
            <a:solidFill>
              <a:srgbClr val="308B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4"/>
          <p:cNvSpPr txBox="1"/>
          <p:nvPr/>
        </p:nvSpPr>
        <p:spPr>
          <a:xfrm>
            <a:off x="217088" y="4572500"/>
            <a:ext cx="847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4">
            <a:hlinkClick r:id=""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500" y="4670370"/>
            <a:ext cx="847801" cy="47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>
            <a:hlinkClick r:id="rId6" action="ppaction://hlinksldjump"/>
          </p:cNvPr>
          <p:cNvSpPr txBox="1"/>
          <p:nvPr/>
        </p:nvSpPr>
        <p:spPr>
          <a:xfrm>
            <a:off x="4820000" y="4728200"/>
            <a:ext cx="1336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308BCA"/>
                </a:solidFill>
                <a:latin typeface="Raleway"/>
                <a:ea typeface="Raleway"/>
                <a:cs typeface="Raleway"/>
                <a:sym typeface="Raleway"/>
              </a:rPr>
              <a:t>MENU PRINCIPAL</a:t>
            </a:r>
            <a:endParaRPr sz="1000" b="1" u="sng" dirty="0">
              <a:solidFill>
                <a:srgbClr val="308B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" name="Google Shape;242;p37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500" y="4572500"/>
            <a:ext cx="1199174" cy="67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ixa Seguradora">
  <a:themeElements>
    <a:clrScheme name="Personalizada 15">
      <a:dk1>
        <a:srgbClr val="000000"/>
      </a:dk1>
      <a:lt1>
        <a:srgbClr val="FFFFFF"/>
      </a:lt1>
      <a:dk2>
        <a:srgbClr val="7B7772"/>
      </a:dk2>
      <a:lt2>
        <a:srgbClr val="D9D9D6"/>
      </a:lt2>
      <a:accent1>
        <a:srgbClr val="003DA5"/>
      </a:accent1>
      <a:accent2>
        <a:srgbClr val="FF8200"/>
      </a:accent2>
      <a:accent3>
        <a:srgbClr val="84329B"/>
      </a:accent3>
      <a:accent4>
        <a:srgbClr val="00BFB3"/>
      </a:accent4>
      <a:accent5>
        <a:srgbClr val="002855"/>
      </a:accent5>
      <a:accent6>
        <a:srgbClr val="FE5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2608</Words>
  <Application>Microsoft Office PowerPoint</Application>
  <PresentationFormat>Apresentação na tela (16:9)</PresentationFormat>
  <Paragraphs>296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Calibri</vt:lpstr>
      <vt:lpstr>Montserrat</vt:lpstr>
      <vt:lpstr>Raleway</vt:lpstr>
      <vt:lpstr>Arial</vt:lpstr>
      <vt:lpstr>ＭＳ Ｐゴシック</vt:lpstr>
      <vt:lpstr>Simple Light</vt:lpstr>
      <vt:lpstr>Caixa Seguradora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141</cp:revision>
  <dcterms:modified xsi:type="dcterms:W3CDTF">2019-11-22T17:56:32Z</dcterms:modified>
</cp:coreProperties>
</file>